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003375" cy="47526575"/>
  <p:notesSz cx="6858000" cy="9144000"/>
  <p:defaultTextStyle>
    <a:defPPr>
      <a:defRPr lang="fr-FR"/>
    </a:defPPr>
    <a:lvl1pPr marL="0" algn="l" defTabSz="4769876" rtl="0" eaLnBrk="1" latinLnBrk="0" hangingPunct="1">
      <a:defRPr sz="9400" kern="1200">
        <a:solidFill>
          <a:schemeClr val="tx1"/>
        </a:solidFill>
        <a:latin typeface="+mn-lt"/>
        <a:ea typeface="+mn-ea"/>
        <a:cs typeface="+mn-cs"/>
      </a:defRPr>
    </a:lvl1pPr>
    <a:lvl2pPr marL="2384938" algn="l" defTabSz="4769876" rtl="0" eaLnBrk="1" latinLnBrk="0" hangingPunct="1">
      <a:defRPr sz="9400" kern="1200">
        <a:solidFill>
          <a:schemeClr val="tx1"/>
        </a:solidFill>
        <a:latin typeface="+mn-lt"/>
        <a:ea typeface="+mn-ea"/>
        <a:cs typeface="+mn-cs"/>
      </a:defRPr>
    </a:lvl2pPr>
    <a:lvl3pPr marL="4769876" algn="l" defTabSz="4769876" rtl="0" eaLnBrk="1" latinLnBrk="0" hangingPunct="1">
      <a:defRPr sz="9400" kern="1200">
        <a:solidFill>
          <a:schemeClr val="tx1"/>
        </a:solidFill>
        <a:latin typeface="+mn-lt"/>
        <a:ea typeface="+mn-ea"/>
        <a:cs typeface="+mn-cs"/>
      </a:defRPr>
    </a:lvl3pPr>
    <a:lvl4pPr marL="7154814" algn="l" defTabSz="4769876" rtl="0" eaLnBrk="1" latinLnBrk="0" hangingPunct="1">
      <a:defRPr sz="9400" kern="1200">
        <a:solidFill>
          <a:schemeClr val="tx1"/>
        </a:solidFill>
        <a:latin typeface="+mn-lt"/>
        <a:ea typeface="+mn-ea"/>
        <a:cs typeface="+mn-cs"/>
      </a:defRPr>
    </a:lvl4pPr>
    <a:lvl5pPr marL="9539752" algn="l" defTabSz="4769876" rtl="0" eaLnBrk="1" latinLnBrk="0" hangingPunct="1">
      <a:defRPr sz="9400" kern="1200">
        <a:solidFill>
          <a:schemeClr val="tx1"/>
        </a:solidFill>
        <a:latin typeface="+mn-lt"/>
        <a:ea typeface="+mn-ea"/>
        <a:cs typeface="+mn-cs"/>
      </a:defRPr>
    </a:lvl5pPr>
    <a:lvl6pPr marL="11924690" algn="l" defTabSz="4769876" rtl="0" eaLnBrk="1" latinLnBrk="0" hangingPunct="1">
      <a:defRPr sz="9400" kern="1200">
        <a:solidFill>
          <a:schemeClr val="tx1"/>
        </a:solidFill>
        <a:latin typeface="+mn-lt"/>
        <a:ea typeface="+mn-ea"/>
        <a:cs typeface="+mn-cs"/>
      </a:defRPr>
    </a:lvl6pPr>
    <a:lvl7pPr marL="14309628" algn="l" defTabSz="4769876" rtl="0" eaLnBrk="1" latinLnBrk="0" hangingPunct="1">
      <a:defRPr sz="9400" kern="1200">
        <a:solidFill>
          <a:schemeClr val="tx1"/>
        </a:solidFill>
        <a:latin typeface="+mn-lt"/>
        <a:ea typeface="+mn-ea"/>
        <a:cs typeface="+mn-cs"/>
      </a:defRPr>
    </a:lvl7pPr>
    <a:lvl8pPr marL="16694567" algn="l" defTabSz="4769876" rtl="0" eaLnBrk="1" latinLnBrk="0" hangingPunct="1">
      <a:defRPr sz="9400" kern="1200">
        <a:solidFill>
          <a:schemeClr val="tx1"/>
        </a:solidFill>
        <a:latin typeface="+mn-lt"/>
        <a:ea typeface="+mn-ea"/>
        <a:cs typeface="+mn-cs"/>
      </a:defRPr>
    </a:lvl8pPr>
    <a:lvl9pPr marL="19079505" algn="l" defTabSz="4769876" rtl="0" eaLnBrk="1" latinLnBrk="0" hangingPunct="1">
      <a:defRPr sz="9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969">
          <p15:clr>
            <a:srgbClr val="A4A3A4"/>
          </p15:clr>
        </p15:guide>
        <p15:guide id="2" pos="85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CC0099"/>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 d="100"/>
          <a:sy n="16" d="100"/>
        </p:scale>
        <p:origin x="3468" y="132"/>
      </p:cViewPr>
      <p:guideLst>
        <p:guide orient="horz" pos="14969"/>
        <p:guide pos="85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BFDF15-AC96-40CB-8AA7-7DCD9A19075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DF8FA1FA-018F-4D2D-9B35-2460BE1C1547}">
      <dgm:prSet phldrT="[Texte]" custT="1"/>
      <dgm:spPr>
        <a:xfrm rot="5400000">
          <a:off x="5113037" y="-396629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Coût de la prise en charge du cancer. </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E4A5B4BD-833D-4FBF-B3B3-A7B2FB69D4D2}" type="parTrans" cxnId="{F1D8B29E-D84B-4EFB-ACE9-FA0515DA0736}">
      <dgm:prSet/>
      <dgm:spPr/>
      <dgm:t>
        <a:bodyPr/>
        <a:lstStyle/>
        <a:p>
          <a:endParaRPr lang="fr-FR"/>
        </a:p>
      </dgm:t>
    </dgm:pt>
    <dgm:pt modelId="{F4D3B56E-A457-46D7-B83B-A004AB0048CA}" type="sibTrans" cxnId="{F1D8B29E-D84B-4EFB-ACE9-FA0515DA0736}">
      <dgm:prSet/>
      <dgm:spPr/>
      <dgm:t>
        <a:bodyPr/>
        <a:lstStyle/>
        <a:p>
          <a:endParaRPr lang="fr-FR"/>
        </a:p>
      </dgm:t>
    </dgm:pt>
    <dgm:pt modelId="{7A93FB20-CFC6-431C-AE78-AB385ADC6291}">
      <dgm:prSet phldrT="[Texte]" custT="1"/>
      <dgm:spPr>
        <a:xfrm rot="5400000">
          <a:off x="5113037" y="-396629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Retombées économiques et sociales.</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62038388-970A-4229-B699-4E6F6D519AF8}" type="parTrans" cxnId="{F0909071-ABCF-4B04-8F5E-095405E4DF14}">
      <dgm:prSet/>
      <dgm:spPr/>
      <dgm:t>
        <a:bodyPr/>
        <a:lstStyle/>
        <a:p>
          <a:endParaRPr lang="fr-FR"/>
        </a:p>
      </dgm:t>
    </dgm:pt>
    <dgm:pt modelId="{7471E8A4-7CC3-4323-B924-82A4DC677D87}" type="sibTrans" cxnId="{F0909071-ABCF-4B04-8F5E-095405E4DF14}">
      <dgm:prSet/>
      <dgm:spPr/>
      <dgm:t>
        <a:bodyPr/>
        <a:lstStyle/>
        <a:p>
          <a:endParaRPr lang="fr-FR"/>
        </a:p>
      </dgm:t>
    </dgm:pt>
    <dgm:pt modelId="{42BB8E5F-F819-40AB-85BE-BFF5DC1E4DA5}">
      <dgm:prSet phldrT="[Texte]"/>
      <dgm:spPr>
        <a:xfrm rot="5400000">
          <a:off x="-245635" y="1689832"/>
          <a:ext cx="1637567" cy="1146297"/>
        </a:xfrm>
        <a:prstGeom prst="chevron">
          <a:avLst/>
        </a:prstGeom>
        <a:solidFill>
          <a:srgbClr val="C00000"/>
        </a:solidFill>
        <a:ln w="19050" cap="flat" cmpd="sng" algn="ctr">
          <a:noFill/>
          <a:prstDash val="solid"/>
        </a:ln>
        <a:effectLst/>
      </dgm:spPr>
      <dgm:t>
        <a:bodyPr/>
        <a:lstStyle/>
        <a:p>
          <a:r>
            <a:rPr lang="fr-FR" dirty="0" smtClean="0">
              <a:solidFill>
                <a:srgbClr val="C00000"/>
              </a:solidFill>
              <a:latin typeface="Gill Sans MT"/>
              <a:ea typeface="+mn-ea"/>
              <a:cs typeface="+mn-cs"/>
            </a:rPr>
            <a:t>;</a:t>
          </a:r>
          <a:endParaRPr lang="fr-FR" dirty="0">
            <a:solidFill>
              <a:srgbClr val="C00000"/>
            </a:solidFill>
            <a:latin typeface="Gill Sans MT"/>
            <a:ea typeface="+mn-ea"/>
            <a:cs typeface="+mn-cs"/>
          </a:endParaRPr>
        </a:p>
      </dgm:t>
    </dgm:pt>
    <dgm:pt modelId="{630A5EC5-10FD-46E9-9801-63235F937FB4}" type="parTrans" cxnId="{785C6668-926C-47B3-B3E4-2E8767DC9FE2}">
      <dgm:prSet/>
      <dgm:spPr/>
      <dgm:t>
        <a:bodyPr/>
        <a:lstStyle/>
        <a:p>
          <a:endParaRPr lang="fr-FR"/>
        </a:p>
      </dgm:t>
    </dgm:pt>
    <dgm:pt modelId="{0E0DBBE3-BACF-42DE-BFD9-B8A41AB4A0D5}" type="sibTrans" cxnId="{785C6668-926C-47B3-B3E4-2E8767DC9FE2}">
      <dgm:prSet/>
      <dgm:spPr/>
      <dgm:t>
        <a:bodyPr/>
        <a:lstStyle/>
        <a:p>
          <a:endParaRPr lang="fr-FR"/>
        </a:p>
      </dgm:t>
    </dgm:pt>
    <dgm:pt modelId="{61586EF4-BE26-4B95-B639-3EBD0950C4A5}">
      <dgm:prSet phldrT="[Texte]" custT="1"/>
      <dgm:spPr>
        <a:xfrm rot="5400000">
          <a:off x="5113037" y="-252254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Déficits en infrastructures, ressources humaines et médicaments.</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7DFDDD88-3E32-4782-85DF-EA02BD60FA1C}" type="parTrans" cxnId="{611FD2CD-3AF0-4CCC-897A-B6A5108665E4}">
      <dgm:prSet/>
      <dgm:spPr/>
      <dgm:t>
        <a:bodyPr/>
        <a:lstStyle/>
        <a:p>
          <a:endParaRPr lang="fr-FR"/>
        </a:p>
      </dgm:t>
    </dgm:pt>
    <dgm:pt modelId="{34D404DD-2DC4-4FDF-86E1-0CA886DABB74}" type="sibTrans" cxnId="{611FD2CD-3AF0-4CCC-897A-B6A5108665E4}">
      <dgm:prSet/>
      <dgm:spPr/>
      <dgm:t>
        <a:bodyPr/>
        <a:lstStyle/>
        <a:p>
          <a:endParaRPr lang="fr-FR"/>
        </a:p>
      </dgm:t>
    </dgm:pt>
    <dgm:pt modelId="{9F8EDE0D-C232-438D-981F-6DFACE826C2F}">
      <dgm:prSet phldrT="[Texte]" custT="1"/>
      <dgm:spPr>
        <a:xfrm rot="5400000">
          <a:off x="5113037" y="-252254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Concentration excessive des moyens au niveau de l’axe Rabat-Casablanca.</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1F09A784-94FA-42BF-8391-E1C4AD58A323}" type="parTrans" cxnId="{7D8890C0-CE30-44F8-A629-E8947B69BC7F}">
      <dgm:prSet/>
      <dgm:spPr/>
      <dgm:t>
        <a:bodyPr/>
        <a:lstStyle/>
        <a:p>
          <a:endParaRPr lang="fr-FR"/>
        </a:p>
      </dgm:t>
    </dgm:pt>
    <dgm:pt modelId="{514B4B6E-805A-477A-8BC9-2CEB17904CD3}" type="sibTrans" cxnId="{7D8890C0-CE30-44F8-A629-E8947B69BC7F}">
      <dgm:prSet/>
      <dgm:spPr/>
      <dgm:t>
        <a:bodyPr/>
        <a:lstStyle/>
        <a:p>
          <a:endParaRPr lang="fr-FR"/>
        </a:p>
      </dgm:t>
    </dgm:pt>
    <dgm:pt modelId="{58F6E279-0992-430E-9A72-9293753C29BA}">
      <dgm:prSet phldrT="[Texte]"/>
      <dgm:spPr>
        <a:xfrm rot="5400000">
          <a:off x="-245635" y="3133582"/>
          <a:ext cx="1637567" cy="1146297"/>
        </a:xfrm>
        <a:prstGeom prst="chevron">
          <a:avLst/>
        </a:prstGeom>
        <a:solidFill>
          <a:srgbClr val="C00000"/>
        </a:solidFill>
        <a:ln w="19050" cap="flat" cmpd="sng" algn="ctr">
          <a:noFill/>
          <a:prstDash val="solid"/>
        </a:ln>
        <a:effectLst/>
      </dgm:spPr>
      <dgm:t>
        <a:bodyPr/>
        <a:lstStyle/>
        <a:p>
          <a:r>
            <a:rPr lang="fr-FR" dirty="0" smtClean="0">
              <a:solidFill>
                <a:srgbClr val="C00000"/>
              </a:solidFill>
              <a:latin typeface="Gill Sans MT"/>
              <a:ea typeface="+mn-ea"/>
              <a:cs typeface="+mn-cs"/>
            </a:rPr>
            <a:t>n</a:t>
          </a:r>
          <a:endParaRPr lang="fr-FR" dirty="0">
            <a:solidFill>
              <a:srgbClr val="C00000"/>
            </a:solidFill>
            <a:latin typeface="Gill Sans MT"/>
            <a:ea typeface="+mn-ea"/>
            <a:cs typeface="+mn-cs"/>
          </a:endParaRPr>
        </a:p>
      </dgm:t>
    </dgm:pt>
    <dgm:pt modelId="{B810EA4B-1CBB-4D15-87E2-C70D40EB5F9B}" type="parTrans" cxnId="{654A5D56-BF94-403D-BA8C-5FC3AA5E6E6D}">
      <dgm:prSet/>
      <dgm:spPr/>
      <dgm:t>
        <a:bodyPr/>
        <a:lstStyle/>
        <a:p>
          <a:endParaRPr lang="fr-FR"/>
        </a:p>
      </dgm:t>
    </dgm:pt>
    <dgm:pt modelId="{B50A6A67-BA99-41F6-95AD-008BD5FC442C}" type="sibTrans" cxnId="{654A5D56-BF94-403D-BA8C-5FC3AA5E6E6D}">
      <dgm:prSet/>
      <dgm:spPr/>
      <dgm:t>
        <a:bodyPr/>
        <a:lstStyle/>
        <a:p>
          <a:endParaRPr lang="fr-FR"/>
        </a:p>
      </dgm:t>
    </dgm:pt>
    <dgm:pt modelId="{95CB11E5-F394-4640-B894-353A8B4243C8}">
      <dgm:prSet phldrT="[Texte]" custT="1"/>
      <dgm:spPr>
        <a:xfrm rot="5400000">
          <a:off x="5113037" y="-107879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Améliorer l’accessibilité aux soins. </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8E7315AB-C0BD-4473-8275-C26150413898}" type="parTrans" cxnId="{657CD4C5-27D1-4741-B3DE-BAF89B09E2CD}">
      <dgm:prSet/>
      <dgm:spPr/>
      <dgm:t>
        <a:bodyPr/>
        <a:lstStyle/>
        <a:p>
          <a:endParaRPr lang="fr-FR"/>
        </a:p>
      </dgm:t>
    </dgm:pt>
    <dgm:pt modelId="{4C5168E9-FE4D-44C5-BE6B-E24549709D22}" type="sibTrans" cxnId="{657CD4C5-27D1-4741-B3DE-BAF89B09E2CD}">
      <dgm:prSet/>
      <dgm:spPr/>
      <dgm:t>
        <a:bodyPr/>
        <a:lstStyle/>
        <a:p>
          <a:endParaRPr lang="fr-FR"/>
        </a:p>
      </dgm:t>
    </dgm:pt>
    <dgm:pt modelId="{22A73A05-83FE-4D2C-A18C-9219112A49AE}">
      <dgm:prSet phldrT="[Texte]" custT="1"/>
      <dgm:spPr>
        <a:xfrm rot="5400000">
          <a:off x="5113037" y="-107879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Elargir la couverture sociale.</a:t>
          </a:r>
          <a:endParaRPr lang="fr-FR" sz="2400" dirty="0">
            <a:solidFill>
              <a:sysClr val="windowText" lastClr="000000">
                <a:hueOff val="0"/>
                <a:satOff val="0"/>
                <a:lumOff val="0"/>
                <a:alphaOff val="0"/>
              </a:sysClr>
            </a:solidFill>
            <a:latin typeface="Arial" pitchFamily="34" charset="0"/>
            <a:ea typeface="+mn-ea"/>
            <a:cs typeface="Arial" pitchFamily="34" charset="0"/>
          </a:endParaRPr>
        </a:p>
      </dgm:t>
    </dgm:pt>
    <dgm:pt modelId="{27C7D9C8-16C6-4DC2-B98D-870444BE85E0}" type="parTrans" cxnId="{ACC453A3-FA1D-42EE-AE94-5CC1D1DE0719}">
      <dgm:prSet/>
      <dgm:spPr/>
      <dgm:t>
        <a:bodyPr/>
        <a:lstStyle/>
        <a:p>
          <a:endParaRPr lang="fr-FR"/>
        </a:p>
      </dgm:t>
    </dgm:pt>
    <dgm:pt modelId="{4EB76AC7-6903-49B2-AFD1-690C95457AA0}" type="sibTrans" cxnId="{ACC453A3-FA1D-42EE-AE94-5CC1D1DE0719}">
      <dgm:prSet/>
      <dgm:spPr/>
      <dgm:t>
        <a:bodyPr/>
        <a:lstStyle/>
        <a:p>
          <a:endParaRPr lang="fr-FR"/>
        </a:p>
      </dgm:t>
    </dgm:pt>
    <dgm:pt modelId="{2AEE908F-0503-4752-98B1-BCD8C1F5663B}">
      <dgm:prSet phldrT="[Texte]" custT="1"/>
      <dgm:spPr>
        <a:xfrm rot="5400000">
          <a:off x="5113037" y="-2522542"/>
          <a:ext cx="1064418" cy="899789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gm:spPr>
      <dgm:t>
        <a:bodyPr/>
        <a:lstStyle/>
        <a:p>
          <a:r>
            <a:rPr lang="fr-FR" sz="2400" dirty="0" smtClean="0">
              <a:solidFill>
                <a:sysClr val="windowText" lastClr="000000">
                  <a:hueOff val="0"/>
                  <a:satOff val="0"/>
                  <a:lumOff val="0"/>
                  <a:alphaOff val="0"/>
                </a:sysClr>
              </a:solidFill>
              <a:latin typeface="Arial" pitchFamily="34" charset="0"/>
              <a:ea typeface="+mn-ea"/>
              <a:cs typeface="Arial" pitchFamily="34" charset="0"/>
            </a:rPr>
            <a:t>Régionalisation de l’offre de soins</a:t>
          </a:r>
          <a:r>
            <a:rPr lang="fr-FR" sz="2200" dirty="0" smtClean="0">
              <a:solidFill>
                <a:sysClr val="windowText" lastClr="000000">
                  <a:hueOff val="0"/>
                  <a:satOff val="0"/>
                  <a:lumOff val="0"/>
                  <a:alphaOff val="0"/>
                </a:sysClr>
              </a:solidFill>
              <a:latin typeface="Gill Sans MT"/>
              <a:ea typeface="+mn-ea"/>
              <a:cs typeface="+mn-cs"/>
            </a:rPr>
            <a:t>.</a:t>
          </a:r>
          <a:endParaRPr lang="fr-FR" sz="2200" dirty="0">
            <a:solidFill>
              <a:sysClr val="windowText" lastClr="000000">
                <a:hueOff val="0"/>
                <a:satOff val="0"/>
                <a:lumOff val="0"/>
                <a:alphaOff val="0"/>
              </a:sysClr>
            </a:solidFill>
            <a:latin typeface="Gill Sans MT"/>
            <a:ea typeface="+mn-ea"/>
            <a:cs typeface="+mn-cs"/>
          </a:endParaRPr>
        </a:p>
      </dgm:t>
    </dgm:pt>
    <dgm:pt modelId="{CFAC92B3-7AD6-4CE9-A7BA-37D8F6272A63}" type="parTrans" cxnId="{0C23BF16-BB5C-4DE8-831A-6D99553707EE}">
      <dgm:prSet/>
      <dgm:spPr/>
      <dgm:t>
        <a:bodyPr/>
        <a:lstStyle/>
        <a:p>
          <a:endParaRPr lang="fr-FR"/>
        </a:p>
      </dgm:t>
    </dgm:pt>
    <dgm:pt modelId="{4B0F1029-D7F2-441E-97B7-E9C48FF69407}" type="sibTrans" cxnId="{0C23BF16-BB5C-4DE8-831A-6D99553707EE}">
      <dgm:prSet/>
      <dgm:spPr/>
      <dgm:t>
        <a:bodyPr/>
        <a:lstStyle/>
        <a:p>
          <a:endParaRPr lang="fr-FR"/>
        </a:p>
      </dgm:t>
    </dgm:pt>
    <dgm:pt modelId="{D49DDB9A-7981-45E7-960D-AB663119515F}">
      <dgm:prSet phldrT="[Texte]"/>
      <dgm:spPr>
        <a:xfrm rot="5400000">
          <a:off x="-245635" y="246082"/>
          <a:ext cx="1637567" cy="1146297"/>
        </a:xfrm>
        <a:prstGeom prst="chevron">
          <a:avLst/>
        </a:prstGeom>
        <a:solidFill>
          <a:srgbClr val="C00000"/>
        </a:solidFill>
        <a:ln w="19050" cap="flat" cmpd="sng" algn="ctr">
          <a:noFill/>
          <a:prstDash val="solid"/>
        </a:ln>
        <a:effectLst/>
      </dgm:spPr>
      <dgm:t>
        <a:bodyPr/>
        <a:lstStyle/>
        <a:p>
          <a:r>
            <a:rPr lang="fr-FR" dirty="0" smtClean="0">
              <a:solidFill>
                <a:srgbClr val="C00000"/>
              </a:solidFill>
              <a:latin typeface="Gill Sans MT"/>
              <a:ea typeface="+mn-ea"/>
              <a:cs typeface="+mn-cs"/>
            </a:rPr>
            <a:t>n</a:t>
          </a:r>
          <a:endParaRPr lang="fr-FR" dirty="0">
            <a:solidFill>
              <a:srgbClr val="C00000"/>
            </a:solidFill>
            <a:latin typeface="Gill Sans MT"/>
            <a:ea typeface="+mn-ea"/>
            <a:cs typeface="+mn-cs"/>
          </a:endParaRPr>
        </a:p>
      </dgm:t>
    </dgm:pt>
    <dgm:pt modelId="{9DB6C85D-1BAD-4109-B4B5-3ECF958539AA}" type="sibTrans" cxnId="{A8BE83B8-B45B-4AEA-8533-AE7F104AA8A4}">
      <dgm:prSet/>
      <dgm:spPr/>
      <dgm:t>
        <a:bodyPr/>
        <a:lstStyle/>
        <a:p>
          <a:endParaRPr lang="fr-FR"/>
        </a:p>
      </dgm:t>
    </dgm:pt>
    <dgm:pt modelId="{B80C4A34-2D6D-45B1-A2EC-9D83AB19BF6F}" type="parTrans" cxnId="{A8BE83B8-B45B-4AEA-8533-AE7F104AA8A4}">
      <dgm:prSet/>
      <dgm:spPr/>
      <dgm:t>
        <a:bodyPr/>
        <a:lstStyle/>
        <a:p>
          <a:endParaRPr lang="fr-FR"/>
        </a:p>
      </dgm:t>
    </dgm:pt>
    <dgm:pt modelId="{4F8D57C0-8278-4E37-8645-2EB2C4A1006F}" type="pres">
      <dgm:prSet presAssocID="{25BFDF15-AC96-40CB-8AA7-7DCD9A190751}" presName="linearFlow" presStyleCnt="0">
        <dgm:presLayoutVars>
          <dgm:dir/>
          <dgm:animLvl val="lvl"/>
          <dgm:resizeHandles val="exact"/>
        </dgm:presLayoutVars>
      </dgm:prSet>
      <dgm:spPr/>
      <dgm:t>
        <a:bodyPr/>
        <a:lstStyle/>
        <a:p>
          <a:endParaRPr lang="fr-FR"/>
        </a:p>
      </dgm:t>
    </dgm:pt>
    <dgm:pt modelId="{646AE7F2-3465-4D26-BF3C-0DB8FBF638A7}" type="pres">
      <dgm:prSet presAssocID="{D49DDB9A-7981-45E7-960D-AB663119515F}" presName="composite" presStyleCnt="0"/>
      <dgm:spPr/>
    </dgm:pt>
    <dgm:pt modelId="{234C2A8A-12A2-452A-A326-C329F44EBA4A}" type="pres">
      <dgm:prSet presAssocID="{D49DDB9A-7981-45E7-960D-AB663119515F}" presName="parentText" presStyleLbl="alignNode1" presStyleIdx="0" presStyleCnt="3">
        <dgm:presLayoutVars>
          <dgm:chMax val="1"/>
          <dgm:bulletEnabled val="1"/>
        </dgm:presLayoutVars>
      </dgm:prSet>
      <dgm:spPr/>
      <dgm:t>
        <a:bodyPr/>
        <a:lstStyle/>
        <a:p>
          <a:endParaRPr lang="fr-FR"/>
        </a:p>
      </dgm:t>
    </dgm:pt>
    <dgm:pt modelId="{A5A12D30-7C31-4F10-A1A7-73BB3012A3D6}" type="pres">
      <dgm:prSet presAssocID="{D49DDB9A-7981-45E7-960D-AB663119515F}" presName="descendantText" presStyleLbl="alignAcc1" presStyleIdx="0" presStyleCnt="3">
        <dgm:presLayoutVars>
          <dgm:bulletEnabled val="1"/>
        </dgm:presLayoutVars>
      </dgm:prSet>
      <dgm:spPr/>
      <dgm:t>
        <a:bodyPr/>
        <a:lstStyle/>
        <a:p>
          <a:endParaRPr lang="fr-FR"/>
        </a:p>
      </dgm:t>
    </dgm:pt>
    <dgm:pt modelId="{E626443E-19DE-4384-AFE7-08E9C99AA172}" type="pres">
      <dgm:prSet presAssocID="{9DB6C85D-1BAD-4109-B4B5-3ECF958539AA}" presName="sp" presStyleCnt="0"/>
      <dgm:spPr/>
    </dgm:pt>
    <dgm:pt modelId="{93BE50CF-7D4A-4FC3-BA62-B44F6D6C58FC}" type="pres">
      <dgm:prSet presAssocID="{42BB8E5F-F819-40AB-85BE-BFF5DC1E4DA5}" presName="composite" presStyleCnt="0"/>
      <dgm:spPr/>
    </dgm:pt>
    <dgm:pt modelId="{9AD98160-D63D-4733-B702-1B1EADE9A960}" type="pres">
      <dgm:prSet presAssocID="{42BB8E5F-F819-40AB-85BE-BFF5DC1E4DA5}" presName="parentText" presStyleLbl="alignNode1" presStyleIdx="1" presStyleCnt="3">
        <dgm:presLayoutVars>
          <dgm:chMax val="1"/>
          <dgm:bulletEnabled val="1"/>
        </dgm:presLayoutVars>
      </dgm:prSet>
      <dgm:spPr/>
      <dgm:t>
        <a:bodyPr/>
        <a:lstStyle/>
        <a:p>
          <a:endParaRPr lang="fr-FR"/>
        </a:p>
      </dgm:t>
    </dgm:pt>
    <dgm:pt modelId="{65213ED6-ADB3-4B61-8535-6B8DF64708AD}" type="pres">
      <dgm:prSet presAssocID="{42BB8E5F-F819-40AB-85BE-BFF5DC1E4DA5}" presName="descendantText" presStyleLbl="alignAcc1" presStyleIdx="1" presStyleCnt="3" custScaleY="156488">
        <dgm:presLayoutVars>
          <dgm:bulletEnabled val="1"/>
        </dgm:presLayoutVars>
      </dgm:prSet>
      <dgm:spPr/>
      <dgm:t>
        <a:bodyPr/>
        <a:lstStyle/>
        <a:p>
          <a:endParaRPr lang="fr-FR"/>
        </a:p>
      </dgm:t>
    </dgm:pt>
    <dgm:pt modelId="{90F3664A-621D-4F96-84CC-EC3462229DC9}" type="pres">
      <dgm:prSet presAssocID="{0E0DBBE3-BACF-42DE-BFD9-B8A41AB4A0D5}" presName="sp" presStyleCnt="0"/>
      <dgm:spPr/>
    </dgm:pt>
    <dgm:pt modelId="{DAA33157-0C7A-42C7-9FE3-703D4B54C65D}" type="pres">
      <dgm:prSet presAssocID="{58F6E279-0992-430E-9A72-9293753C29BA}" presName="composite" presStyleCnt="0"/>
      <dgm:spPr/>
    </dgm:pt>
    <dgm:pt modelId="{0FC372EE-3BCA-474F-93D2-8AE47D84CC48}" type="pres">
      <dgm:prSet presAssocID="{58F6E279-0992-430E-9A72-9293753C29BA}" presName="parentText" presStyleLbl="alignNode1" presStyleIdx="2" presStyleCnt="3">
        <dgm:presLayoutVars>
          <dgm:chMax val="1"/>
          <dgm:bulletEnabled val="1"/>
        </dgm:presLayoutVars>
      </dgm:prSet>
      <dgm:spPr/>
      <dgm:t>
        <a:bodyPr/>
        <a:lstStyle/>
        <a:p>
          <a:endParaRPr lang="fr-FR"/>
        </a:p>
      </dgm:t>
    </dgm:pt>
    <dgm:pt modelId="{BD5EFD82-7E86-4AC5-A543-56B62C7EC713}" type="pres">
      <dgm:prSet presAssocID="{58F6E279-0992-430E-9A72-9293753C29BA}" presName="descendantText" presStyleLbl="alignAcc1" presStyleIdx="2" presStyleCnt="3">
        <dgm:presLayoutVars>
          <dgm:bulletEnabled val="1"/>
        </dgm:presLayoutVars>
      </dgm:prSet>
      <dgm:spPr/>
      <dgm:t>
        <a:bodyPr/>
        <a:lstStyle/>
        <a:p>
          <a:endParaRPr lang="fr-FR"/>
        </a:p>
      </dgm:t>
    </dgm:pt>
  </dgm:ptLst>
  <dgm:cxnLst>
    <dgm:cxn modelId="{FDBA7A6A-394D-4058-BAFD-D3C6EB9E0457}" type="presOf" srcId="{9F8EDE0D-C232-438D-981F-6DFACE826C2F}" destId="{65213ED6-ADB3-4B61-8535-6B8DF64708AD}" srcOrd="0" destOrd="1" presId="urn:microsoft.com/office/officeart/2005/8/layout/chevron2"/>
    <dgm:cxn modelId="{6A5D92AA-FAB5-419F-AC4A-54519C56140C}" type="presOf" srcId="{D49DDB9A-7981-45E7-960D-AB663119515F}" destId="{234C2A8A-12A2-452A-A326-C329F44EBA4A}" srcOrd="0" destOrd="0" presId="urn:microsoft.com/office/officeart/2005/8/layout/chevron2"/>
    <dgm:cxn modelId="{7D8890C0-CE30-44F8-A629-E8947B69BC7F}" srcId="{42BB8E5F-F819-40AB-85BE-BFF5DC1E4DA5}" destId="{9F8EDE0D-C232-438D-981F-6DFACE826C2F}" srcOrd="1" destOrd="0" parTransId="{1F09A784-94FA-42BF-8391-E1C4AD58A323}" sibTransId="{514B4B6E-805A-477A-8BC9-2CEB17904CD3}"/>
    <dgm:cxn modelId="{ACC453A3-FA1D-42EE-AE94-5CC1D1DE0719}" srcId="{58F6E279-0992-430E-9A72-9293753C29BA}" destId="{22A73A05-83FE-4D2C-A18C-9219112A49AE}" srcOrd="1" destOrd="0" parTransId="{27C7D9C8-16C6-4DC2-B98D-870444BE85E0}" sibTransId="{4EB76AC7-6903-49B2-AFD1-690C95457AA0}"/>
    <dgm:cxn modelId="{10AAA1D3-8866-4414-95C4-2AA67BBC9CF6}" type="presOf" srcId="{22A73A05-83FE-4D2C-A18C-9219112A49AE}" destId="{BD5EFD82-7E86-4AC5-A543-56B62C7EC713}" srcOrd="0" destOrd="1" presId="urn:microsoft.com/office/officeart/2005/8/layout/chevron2"/>
    <dgm:cxn modelId="{657CD4C5-27D1-4741-B3DE-BAF89B09E2CD}" srcId="{58F6E279-0992-430E-9A72-9293753C29BA}" destId="{95CB11E5-F394-4640-B894-353A8B4243C8}" srcOrd="0" destOrd="0" parTransId="{8E7315AB-C0BD-4473-8275-C26150413898}" sibTransId="{4C5168E9-FE4D-44C5-BE6B-E24549709D22}"/>
    <dgm:cxn modelId="{9EBE063F-E10A-425B-9898-902CE22613C6}" type="presOf" srcId="{2AEE908F-0503-4752-98B1-BCD8C1F5663B}" destId="{65213ED6-ADB3-4B61-8535-6B8DF64708AD}" srcOrd="0" destOrd="2" presId="urn:microsoft.com/office/officeart/2005/8/layout/chevron2"/>
    <dgm:cxn modelId="{E1462B25-4DDF-4955-A03E-73A569DB88B4}" type="presOf" srcId="{7A93FB20-CFC6-431C-AE78-AB385ADC6291}" destId="{A5A12D30-7C31-4F10-A1A7-73BB3012A3D6}" srcOrd="0" destOrd="1" presId="urn:microsoft.com/office/officeart/2005/8/layout/chevron2"/>
    <dgm:cxn modelId="{B25474E2-0143-4D76-8013-D8114E78DC64}" type="presOf" srcId="{42BB8E5F-F819-40AB-85BE-BFF5DC1E4DA5}" destId="{9AD98160-D63D-4733-B702-1B1EADE9A960}" srcOrd="0" destOrd="0" presId="urn:microsoft.com/office/officeart/2005/8/layout/chevron2"/>
    <dgm:cxn modelId="{3D488716-84A0-4C58-9A94-A9988C054E80}" type="presOf" srcId="{25BFDF15-AC96-40CB-8AA7-7DCD9A190751}" destId="{4F8D57C0-8278-4E37-8645-2EB2C4A1006F}" srcOrd="0" destOrd="0" presId="urn:microsoft.com/office/officeart/2005/8/layout/chevron2"/>
    <dgm:cxn modelId="{A8BE83B8-B45B-4AEA-8533-AE7F104AA8A4}" srcId="{25BFDF15-AC96-40CB-8AA7-7DCD9A190751}" destId="{D49DDB9A-7981-45E7-960D-AB663119515F}" srcOrd="0" destOrd="0" parTransId="{B80C4A34-2D6D-45B1-A2EC-9D83AB19BF6F}" sibTransId="{9DB6C85D-1BAD-4109-B4B5-3ECF958539AA}"/>
    <dgm:cxn modelId="{F1D8B29E-D84B-4EFB-ACE9-FA0515DA0736}" srcId="{D49DDB9A-7981-45E7-960D-AB663119515F}" destId="{DF8FA1FA-018F-4D2D-9B35-2460BE1C1547}" srcOrd="0" destOrd="0" parTransId="{E4A5B4BD-833D-4FBF-B3B3-A7B2FB69D4D2}" sibTransId="{F4D3B56E-A457-46D7-B83B-A004AB0048CA}"/>
    <dgm:cxn modelId="{0C23BF16-BB5C-4DE8-831A-6D99553707EE}" srcId="{42BB8E5F-F819-40AB-85BE-BFF5DC1E4DA5}" destId="{2AEE908F-0503-4752-98B1-BCD8C1F5663B}" srcOrd="2" destOrd="0" parTransId="{CFAC92B3-7AD6-4CE9-A7BA-37D8F6272A63}" sibTransId="{4B0F1029-D7F2-441E-97B7-E9C48FF69407}"/>
    <dgm:cxn modelId="{F0909071-ABCF-4B04-8F5E-095405E4DF14}" srcId="{D49DDB9A-7981-45E7-960D-AB663119515F}" destId="{7A93FB20-CFC6-431C-AE78-AB385ADC6291}" srcOrd="1" destOrd="0" parTransId="{62038388-970A-4229-B699-4E6F6D519AF8}" sibTransId="{7471E8A4-7CC3-4323-B924-82A4DC677D87}"/>
    <dgm:cxn modelId="{7E936D98-6656-4C60-820C-641B74AE3E95}" type="presOf" srcId="{58F6E279-0992-430E-9A72-9293753C29BA}" destId="{0FC372EE-3BCA-474F-93D2-8AE47D84CC48}" srcOrd="0" destOrd="0" presId="urn:microsoft.com/office/officeart/2005/8/layout/chevron2"/>
    <dgm:cxn modelId="{A27052E3-FD63-4C18-8D78-753BDB825A6C}" type="presOf" srcId="{95CB11E5-F394-4640-B894-353A8B4243C8}" destId="{BD5EFD82-7E86-4AC5-A543-56B62C7EC713}" srcOrd="0" destOrd="0" presId="urn:microsoft.com/office/officeart/2005/8/layout/chevron2"/>
    <dgm:cxn modelId="{654A5D56-BF94-403D-BA8C-5FC3AA5E6E6D}" srcId="{25BFDF15-AC96-40CB-8AA7-7DCD9A190751}" destId="{58F6E279-0992-430E-9A72-9293753C29BA}" srcOrd="2" destOrd="0" parTransId="{B810EA4B-1CBB-4D15-87E2-C70D40EB5F9B}" sibTransId="{B50A6A67-BA99-41F6-95AD-008BD5FC442C}"/>
    <dgm:cxn modelId="{89A8B834-B49A-433D-9BFA-C96C9AC6B20F}" type="presOf" srcId="{61586EF4-BE26-4B95-B639-3EBD0950C4A5}" destId="{65213ED6-ADB3-4B61-8535-6B8DF64708AD}" srcOrd="0" destOrd="0" presId="urn:microsoft.com/office/officeart/2005/8/layout/chevron2"/>
    <dgm:cxn modelId="{611FD2CD-3AF0-4CCC-897A-B6A5108665E4}" srcId="{42BB8E5F-F819-40AB-85BE-BFF5DC1E4DA5}" destId="{61586EF4-BE26-4B95-B639-3EBD0950C4A5}" srcOrd="0" destOrd="0" parTransId="{7DFDDD88-3E32-4782-85DF-EA02BD60FA1C}" sibTransId="{34D404DD-2DC4-4FDF-86E1-0CA886DABB74}"/>
    <dgm:cxn modelId="{785C6668-926C-47B3-B3E4-2E8767DC9FE2}" srcId="{25BFDF15-AC96-40CB-8AA7-7DCD9A190751}" destId="{42BB8E5F-F819-40AB-85BE-BFF5DC1E4DA5}" srcOrd="1" destOrd="0" parTransId="{630A5EC5-10FD-46E9-9801-63235F937FB4}" sibTransId="{0E0DBBE3-BACF-42DE-BFD9-B8A41AB4A0D5}"/>
    <dgm:cxn modelId="{F845355D-2031-4F45-B5E1-0DC55F41CBD7}" type="presOf" srcId="{DF8FA1FA-018F-4D2D-9B35-2460BE1C1547}" destId="{A5A12D30-7C31-4F10-A1A7-73BB3012A3D6}" srcOrd="0" destOrd="0" presId="urn:microsoft.com/office/officeart/2005/8/layout/chevron2"/>
    <dgm:cxn modelId="{571437AF-3A89-4C8E-8171-413366D137F9}" type="presParOf" srcId="{4F8D57C0-8278-4E37-8645-2EB2C4A1006F}" destId="{646AE7F2-3465-4D26-BF3C-0DB8FBF638A7}" srcOrd="0" destOrd="0" presId="urn:microsoft.com/office/officeart/2005/8/layout/chevron2"/>
    <dgm:cxn modelId="{51CEBED6-B53C-45BE-91BC-F816A6DDB3CF}" type="presParOf" srcId="{646AE7F2-3465-4D26-BF3C-0DB8FBF638A7}" destId="{234C2A8A-12A2-452A-A326-C329F44EBA4A}" srcOrd="0" destOrd="0" presId="urn:microsoft.com/office/officeart/2005/8/layout/chevron2"/>
    <dgm:cxn modelId="{26C3F497-9328-43A5-A3C9-7EB08DB97F6E}" type="presParOf" srcId="{646AE7F2-3465-4D26-BF3C-0DB8FBF638A7}" destId="{A5A12D30-7C31-4F10-A1A7-73BB3012A3D6}" srcOrd="1" destOrd="0" presId="urn:microsoft.com/office/officeart/2005/8/layout/chevron2"/>
    <dgm:cxn modelId="{A6095130-C144-4087-93B0-F12737B8D3BD}" type="presParOf" srcId="{4F8D57C0-8278-4E37-8645-2EB2C4A1006F}" destId="{E626443E-19DE-4384-AFE7-08E9C99AA172}" srcOrd="1" destOrd="0" presId="urn:microsoft.com/office/officeart/2005/8/layout/chevron2"/>
    <dgm:cxn modelId="{6A9DCAC9-998C-4053-B81D-8C369AE9D799}" type="presParOf" srcId="{4F8D57C0-8278-4E37-8645-2EB2C4A1006F}" destId="{93BE50CF-7D4A-4FC3-BA62-B44F6D6C58FC}" srcOrd="2" destOrd="0" presId="urn:microsoft.com/office/officeart/2005/8/layout/chevron2"/>
    <dgm:cxn modelId="{C9F97688-056E-4ADD-9CBF-918B76D3D82E}" type="presParOf" srcId="{93BE50CF-7D4A-4FC3-BA62-B44F6D6C58FC}" destId="{9AD98160-D63D-4733-B702-1B1EADE9A960}" srcOrd="0" destOrd="0" presId="urn:microsoft.com/office/officeart/2005/8/layout/chevron2"/>
    <dgm:cxn modelId="{DF4834A4-9B34-43AF-89FA-8A2A56B72450}" type="presParOf" srcId="{93BE50CF-7D4A-4FC3-BA62-B44F6D6C58FC}" destId="{65213ED6-ADB3-4B61-8535-6B8DF64708AD}" srcOrd="1" destOrd="0" presId="urn:microsoft.com/office/officeart/2005/8/layout/chevron2"/>
    <dgm:cxn modelId="{4882E62C-FF64-4AEE-AB95-28C4B7E8E27F}" type="presParOf" srcId="{4F8D57C0-8278-4E37-8645-2EB2C4A1006F}" destId="{90F3664A-621D-4F96-84CC-EC3462229DC9}" srcOrd="3" destOrd="0" presId="urn:microsoft.com/office/officeart/2005/8/layout/chevron2"/>
    <dgm:cxn modelId="{BC77A516-DDF8-4B78-83CA-2D531DE99B42}" type="presParOf" srcId="{4F8D57C0-8278-4E37-8645-2EB2C4A1006F}" destId="{DAA33157-0C7A-42C7-9FE3-703D4B54C65D}" srcOrd="4" destOrd="0" presId="urn:microsoft.com/office/officeart/2005/8/layout/chevron2"/>
    <dgm:cxn modelId="{98E8157A-AA5E-445C-B2DD-D1DB8FEBCE36}" type="presParOf" srcId="{DAA33157-0C7A-42C7-9FE3-703D4B54C65D}" destId="{0FC372EE-3BCA-474F-93D2-8AE47D84CC48}" srcOrd="0" destOrd="0" presId="urn:microsoft.com/office/officeart/2005/8/layout/chevron2"/>
    <dgm:cxn modelId="{D9A895E2-DD26-4FB5-9319-1400F242CA05}" type="presParOf" srcId="{DAA33157-0C7A-42C7-9FE3-703D4B54C65D}" destId="{BD5EFD82-7E86-4AC5-A543-56B62C7EC713}"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4C2A8A-12A2-452A-A326-C329F44EBA4A}">
      <dsp:nvSpPr>
        <dsp:cNvPr id="0" name=""/>
        <dsp:cNvSpPr/>
      </dsp:nvSpPr>
      <dsp:spPr>
        <a:xfrm rot="5400000">
          <a:off x="-314952" y="328587"/>
          <a:ext cx="2099682" cy="1469777"/>
        </a:xfrm>
        <a:prstGeom prst="chevron">
          <a:avLst/>
        </a:prstGeom>
        <a:solidFill>
          <a:srgbClr val="C00000"/>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fr-FR" sz="4300" kern="1200" dirty="0" smtClean="0">
              <a:solidFill>
                <a:srgbClr val="C00000"/>
              </a:solidFill>
              <a:latin typeface="Gill Sans MT"/>
              <a:ea typeface="+mn-ea"/>
              <a:cs typeface="+mn-cs"/>
            </a:rPr>
            <a:t>n</a:t>
          </a:r>
          <a:endParaRPr lang="fr-FR" sz="4300" kern="1200" dirty="0">
            <a:solidFill>
              <a:srgbClr val="C00000"/>
            </a:solidFill>
            <a:latin typeface="Gill Sans MT"/>
            <a:ea typeface="+mn-ea"/>
            <a:cs typeface="+mn-cs"/>
          </a:endParaRPr>
        </a:p>
      </dsp:txBody>
      <dsp:txXfrm rot="-5400000">
        <a:off x="1" y="748524"/>
        <a:ext cx="1469777" cy="629905"/>
      </dsp:txXfrm>
    </dsp:sp>
    <dsp:sp modelId="{A5A12D30-7C31-4F10-A1A7-73BB3012A3D6}">
      <dsp:nvSpPr>
        <dsp:cNvPr id="0" name=""/>
        <dsp:cNvSpPr/>
      </dsp:nvSpPr>
      <dsp:spPr>
        <a:xfrm rot="5400000">
          <a:off x="5124590" y="-3641176"/>
          <a:ext cx="1364793" cy="867441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Coût de la prise en charge du cancer. </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Retombées économiques et sociales.</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dsp:txBody>
      <dsp:txXfrm rot="-5400000">
        <a:off x="1469778" y="80260"/>
        <a:ext cx="8607794" cy="1231545"/>
      </dsp:txXfrm>
    </dsp:sp>
    <dsp:sp modelId="{9AD98160-D63D-4733-B702-1B1EADE9A960}">
      <dsp:nvSpPr>
        <dsp:cNvPr id="0" name=""/>
        <dsp:cNvSpPr/>
      </dsp:nvSpPr>
      <dsp:spPr>
        <a:xfrm rot="5400000">
          <a:off x="-314952" y="2636838"/>
          <a:ext cx="2099682" cy="1469777"/>
        </a:xfrm>
        <a:prstGeom prst="chevron">
          <a:avLst/>
        </a:prstGeom>
        <a:solidFill>
          <a:srgbClr val="C00000"/>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fr-FR" sz="4300" kern="1200" dirty="0" smtClean="0">
              <a:solidFill>
                <a:srgbClr val="C00000"/>
              </a:solidFill>
              <a:latin typeface="Gill Sans MT"/>
              <a:ea typeface="+mn-ea"/>
              <a:cs typeface="+mn-cs"/>
            </a:rPr>
            <a:t>;</a:t>
          </a:r>
          <a:endParaRPr lang="fr-FR" sz="4300" kern="1200" dirty="0">
            <a:solidFill>
              <a:srgbClr val="C00000"/>
            </a:solidFill>
            <a:latin typeface="Gill Sans MT"/>
            <a:ea typeface="+mn-ea"/>
            <a:cs typeface="+mn-cs"/>
          </a:endParaRPr>
        </a:p>
      </dsp:txBody>
      <dsp:txXfrm rot="-5400000">
        <a:off x="1" y="3056775"/>
        <a:ext cx="1469777" cy="629905"/>
      </dsp:txXfrm>
    </dsp:sp>
    <dsp:sp modelId="{65213ED6-ADB3-4B61-8535-6B8DF64708AD}">
      <dsp:nvSpPr>
        <dsp:cNvPr id="0" name=""/>
        <dsp:cNvSpPr/>
      </dsp:nvSpPr>
      <dsp:spPr>
        <a:xfrm rot="5400000">
          <a:off x="4739117" y="-1332926"/>
          <a:ext cx="2135738" cy="867441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Déficits en infrastructures, ressources humaines et médicaments.</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Concentration excessive des moyens au niveau de l’axe Rabat-Casablanca.</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Régionalisation de l’offre de soins</a:t>
          </a:r>
          <a:r>
            <a:rPr lang="fr-FR" sz="2200" kern="1200" dirty="0" smtClean="0">
              <a:solidFill>
                <a:sysClr val="windowText" lastClr="000000">
                  <a:hueOff val="0"/>
                  <a:satOff val="0"/>
                  <a:lumOff val="0"/>
                  <a:alphaOff val="0"/>
                </a:sysClr>
              </a:solidFill>
              <a:latin typeface="Gill Sans MT"/>
              <a:ea typeface="+mn-ea"/>
              <a:cs typeface="+mn-cs"/>
            </a:rPr>
            <a:t>.</a:t>
          </a:r>
          <a:endParaRPr lang="fr-FR" sz="2200" kern="1200" dirty="0">
            <a:solidFill>
              <a:sysClr val="windowText" lastClr="000000">
                <a:hueOff val="0"/>
                <a:satOff val="0"/>
                <a:lumOff val="0"/>
                <a:alphaOff val="0"/>
              </a:sysClr>
            </a:solidFill>
            <a:latin typeface="Gill Sans MT"/>
            <a:ea typeface="+mn-ea"/>
            <a:cs typeface="+mn-cs"/>
          </a:endParaRPr>
        </a:p>
      </dsp:txBody>
      <dsp:txXfrm rot="-5400000">
        <a:off x="1469777" y="2040672"/>
        <a:ext cx="8570160" cy="1927222"/>
      </dsp:txXfrm>
    </dsp:sp>
    <dsp:sp modelId="{0FC372EE-3BCA-474F-93D2-8AE47D84CC48}">
      <dsp:nvSpPr>
        <dsp:cNvPr id="0" name=""/>
        <dsp:cNvSpPr/>
      </dsp:nvSpPr>
      <dsp:spPr>
        <a:xfrm rot="5400000">
          <a:off x="-314952" y="4559616"/>
          <a:ext cx="2099682" cy="1469777"/>
        </a:xfrm>
        <a:prstGeom prst="chevron">
          <a:avLst/>
        </a:prstGeom>
        <a:solidFill>
          <a:srgbClr val="C00000"/>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fr-FR" sz="4300" kern="1200" dirty="0" smtClean="0">
              <a:solidFill>
                <a:srgbClr val="C00000"/>
              </a:solidFill>
              <a:latin typeface="Gill Sans MT"/>
              <a:ea typeface="+mn-ea"/>
              <a:cs typeface="+mn-cs"/>
            </a:rPr>
            <a:t>n</a:t>
          </a:r>
          <a:endParaRPr lang="fr-FR" sz="4300" kern="1200" dirty="0">
            <a:solidFill>
              <a:srgbClr val="C00000"/>
            </a:solidFill>
            <a:latin typeface="Gill Sans MT"/>
            <a:ea typeface="+mn-ea"/>
            <a:cs typeface="+mn-cs"/>
          </a:endParaRPr>
        </a:p>
      </dsp:txBody>
      <dsp:txXfrm rot="-5400000">
        <a:off x="1" y="4979553"/>
        <a:ext cx="1469777" cy="629905"/>
      </dsp:txXfrm>
    </dsp:sp>
    <dsp:sp modelId="{BD5EFD82-7E86-4AC5-A543-56B62C7EC713}">
      <dsp:nvSpPr>
        <dsp:cNvPr id="0" name=""/>
        <dsp:cNvSpPr/>
      </dsp:nvSpPr>
      <dsp:spPr>
        <a:xfrm rot="5400000">
          <a:off x="5124590" y="589851"/>
          <a:ext cx="1364793" cy="8674418"/>
        </a:xfrm>
        <a:prstGeom prst="round2SameRect">
          <a:avLst/>
        </a:prstGeom>
        <a:solidFill>
          <a:sysClr val="window" lastClr="FFFFFF">
            <a:alpha val="90000"/>
            <a:hueOff val="0"/>
            <a:satOff val="0"/>
            <a:lumOff val="0"/>
            <a:alphaOff val="0"/>
          </a:sysClr>
        </a:solidFill>
        <a:ln w="19050" cap="flat" cmpd="sng" algn="ctr">
          <a:solidFill>
            <a:srgbClr val="727CA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Améliorer l’accessibilité aux soins. </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a:p>
          <a:pPr marL="228600" lvl="1" indent="-228600" algn="l" defTabSz="1066800">
            <a:lnSpc>
              <a:spcPct val="90000"/>
            </a:lnSpc>
            <a:spcBef>
              <a:spcPct val="0"/>
            </a:spcBef>
            <a:spcAft>
              <a:spcPct val="15000"/>
            </a:spcAft>
            <a:buChar char="••"/>
          </a:pPr>
          <a:r>
            <a:rPr lang="fr-FR" sz="2400" kern="1200" dirty="0" smtClean="0">
              <a:solidFill>
                <a:sysClr val="windowText" lastClr="000000">
                  <a:hueOff val="0"/>
                  <a:satOff val="0"/>
                  <a:lumOff val="0"/>
                  <a:alphaOff val="0"/>
                </a:sysClr>
              </a:solidFill>
              <a:latin typeface="Arial" pitchFamily="34" charset="0"/>
              <a:ea typeface="+mn-ea"/>
              <a:cs typeface="Arial" pitchFamily="34" charset="0"/>
            </a:rPr>
            <a:t>Elargir la couverture sociale.</a:t>
          </a:r>
          <a:endParaRPr lang="fr-FR" sz="2400" kern="1200" dirty="0">
            <a:solidFill>
              <a:sysClr val="windowText" lastClr="000000">
                <a:hueOff val="0"/>
                <a:satOff val="0"/>
                <a:lumOff val="0"/>
                <a:alphaOff val="0"/>
              </a:sysClr>
            </a:solidFill>
            <a:latin typeface="Arial" pitchFamily="34" charset="0"/>
            <a:ea typeface="+mn-ea"/>
            <a:cs typeface="Arial" pitchFamily="34" charset="0"/>
          </a:endParaRPr>
        </a:p>
      </dsp:txBody>
      <dsp:txXfrm rot="-5400000">
        <a:off x="1469778" y="4311287"/>
        <a:ext cx="8607794" cy="123154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025258" y="14764049"/>
            <a:ext cx="22952869" cy="10187413"/>
          </a:xfrm>
        </p:spPr>
        <p:txBody>
          <a:bodyPr/>
          <a:lstStyle/>
          <a:p>
            <a:r>
              <a:rPr lang="fr-FR" smtClean="0"/>
              <a:t>Modifiez le style du titre</a:t>
            </a:r>
            <a:endParaRPr lang="fr-FR"/>
          </a:p>
        </p:txBody>
      </p:sp>
      <p:sp>
        <p:nvSpPr>
          <p:cNvPr id="3" name="Sous-titre 2"/>
          <p:cNvSpPr>
            <a:spLocks noGrp="1"/>
          </p:cNvSpPr>
          <p:nvPr>
            <p:ph type="subTitle" idx="1"/>
          </p:nvPr>
        </p:nvSpPr>
        <p:spPr>
          <a:xfrm>
            <a:off x="4050506" y="26931726"/>
            <a:ext cx="18902363" cy="12145680"/>
          </a:xfrm>
        </p:spPr>
        <p:txBody>
          <a:bodyPr/>
          <a:lstStyle>
            <a:lvl1pPr marL="0" indent="0" algn="ctr">
              <a:buNone/>
              <a:defRPr>
                <a:solidFill>
                  <a:schemeClr val="tx1">
                    <a:tint val="75000"/>
                  </a:schemeClr>
                </a:solidFill>
              </a:defRPr>
            </a:lvl1pPr>
            <a:lvl2pPr marL="2384938" indent="0" algn="ctr">
              <a:buNone/>
              <a:defRPr>
                <a:solidFill>
                  <a:schemeClr val="tx1">
                    <a:tint val="75000"/>
                  </a:schemeClr>
                </a:solidFill>
              </a:defRPr>
            </a:lvl2pPr>
            <a:lvl3pPr marL="4769876" indent="0" algn="ctr">
              <a:buNone/>
              <a:defRPr>
                <a:solidFill>
                  <a:schemeClr val="tx1">
                    <a:tint val="75000"/>
                  </a:schemeClr>
                </a:solidFill>
              </a:defRPr>
            </a:lvl3pPr>
            <a:lvl4pPr marL="7154814" indent="0" algn="ctr">
              <a:buNone/>
              <a:defRPr>
                <a:solidFill>
                  <a:schemeClr val="tx1">
                    <a:tint val="75000"/>
                  </a:schemeClr>
                </a:solidFill>
              </a:defRPr>
            </a:lvl4pPr>
            <a:lvl5pPr marL="9539752" indent="0" algn="ctr">
              <a:buNone/>
              <a:defRPr>
                <a:solidFill>
                  <a:schemeClr val="tx1">
                    <a:tint val="75000"/>
                  </a:schemeClr>
                </a:solidFill>
              </a:defRPr>
            </a:lvl5pPr>
            <a:lvl6pPr marL="11924690" indent="0" algn="ctr">
              <a:buNone/>
              <a:defRPr>
                <a:solidFill>
                  <a:schemeClr val="tx1">
                    <a:tint val="75000"/>
                  </a:schemeClr>
                </a:solidFill>
              </a:defRPr>
            </a:lvl6pPr>
            <a:lvl7pPr marL="14309628" indent="0" algn="ctr">
              <a:buNone/>
              <a:defRPr>
                <a:solidFill>
                  <a:schemeClr val="tx1">
                    <a:tint val="75000"/>
                  </a:schemeClr>
                </a:solidFill>
              </a:defRPr>
            </a:lvl7pPr>
            <a:lvl8pPr marL="16694567" indent="0" algn="ctr">
              <a:buNone/>
              <a:defRPr>
                <a:solidFill>
                  <a:schemeClr val="tx1">
                    <a:tint val="75000"/>
                  </a:schemeClr>
                </a:solidFill>
              </a:defRPr>
            </a:lvl8pPr>
            <a:lvl9pPr marL="19079505"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629154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30241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9577444" y="1430194"/>
            <a:ext cx="6075762" cy="3040821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350169" y="1430194"/>
            <a:ext cx="17777225" cy="3040821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23192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34815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133083" y="30540232"/>
            <a:ext cx="22952869" cy="9439306"/>
          </a:xfrm>
        </p:spPr>
        <p:txBody>
          <a:bodyPr anchor="t"/>
          <a:lstStyle>
            <a:lvl1pPr algn="l">
              <a:defRPr sz="20900" b="1" cap="all"/>
            </a:lvl1pPr>
          </a:lstStyle>
          <a:p>
            <a:r>
              <a:rPr lang="fr-FR" smtClean="0"/>
              <a:t>Modifiez le style du titre</a:t>
            </a:r>
            <a:endParaRPr lang="fr-FR"/>
          </a:p>
        </p:txBody>
      </p:sp>
      <p:sp>
        <p:nvSpPr>
          <p:cNvPr id="3" name="Espace réservé du texte 2"/>
          <p:cNvSpPr>
            <a:spLocks noGrp="1"/>
          </p:cNvSpPr>
          <p:nvPr>
            <p:ph type="body" idx="1"/>
          </p:nvPr>
        </p:nvSpPr>
        <p:spPr>
          <a:xfrm>
            <a:off x="2133083" y="20143796"/>
            <a:ext cx="22952869" cy="10396433"/>
          </a:xfrm>
        </p:spPr>
        <p:txBody>
          <a:bodyPr anchor="b"/>
          <a:lstStyle>
            <a:lvl1pPr marL="0" indent="0">
              <a:buNone/>
              <a:defRPr sz="10400">
                <a:solidFill>
                  <a:schemeClr val="tx1">
                    <a:tint val="75000"/>
                  </a:schemeClr>
                </a:solidFill>
              </a:defRPr>
            </a:lvl1pPr>
            <a:lvl2pPr marL="2384938" indent="0">
              <a:buNone/>
              <a:defRPr sz="9400">
                <a:solidFill>
                  <a:schemeClr val="tx1">
                    <a:tint val="75000"/>
                  </a:schemeClr>
                </a:solidFill>
              </a:defRPr>
            </a:lvl2pPr>
            <a:lvl3pPr marL="4769876" indent="0">
              <a:buNone/>
              <a:defRPr sz="8300">
                <a:solidFill>
                  <a:schemeClr val="tx1">
                    <a:tint val="75000"/>
                  </a:schemeClr>
                </a:solidFill>
              </a:defRPr>
            </a:lvl3pPr>
            <a:lvl4pPr marL="7154814" indent="0">
              <a:buNone/>
              <a:defRPr sz="7300">
                <a:solidFill>
                  <a:schemeClr val="tx1">
                    <a:tint val="75000"/>
                  </a:schemeClr>
                </a:solidFill>
              </a:defRPr>
            </a:lvl4pPr>
            <a:lvl5pPr marL="9539752" indent="0">
              <a:buNone/>
              <a:defRPr sz="7300">
                <a:solidFill>
                  <a:schemeClr val="tx1">
                    <a:tint val="75000"/>
                  </a:schemeClr>
                </a:solidFill>
              </a:defRPr>
            </a:lvl5pPr>
            <a:lvl6pPr marL="11924690" indent="0">
              <a:buNone/>
              <a:defRPr sz="7300">
                <a:solidFill>
                  <a:schemeClr val="tx1">
                    <a:tint val="75000"/>
                  </a:schemeClr>
                </a:solidFill>
              </a:defRPr>
            </a:lvl6pPr>
            <a:lvl7pPr marL="14309628" indent="0">
              <a:buNone/>
              <a:defRPr sz="7300">
                <a:solidFill>
                  <a:schemeClr val="tx1">
                    <a:tint val="75000"/>
                  </a:schemeClr>
                </a:solidFill>
              </a:defRPr>
            </a:lvl7pPr>
            <a:lvl8pPr marL="16694567" indent="0">
              <a:buNone/>
              <a:defRPr sz="7300">
                <a:solidFill>
                  <a:schemeClr val="tx1">
                    <a:tint val="75000"/>
                  </a:schemeClr>
                </a:solidFill>
              </a:defRPr>
            </a:lvl8pPr>
            <a:lvl9pPr marL="19079505" indent="0">
              <a:buNone/>
              <a:defRPr sz="73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406463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350172" y="8317159"/>
            <a:ext cx="11926493" cy="23521252"/>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13726716" y="8317159"/>
            <a:ext cx="11926493" cy="23521252"/>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85225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350169" y="1903272"/>
            <a:ext cx="24303038" cy="7921096"/>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1350169" y="10638481"/>
            <a:ext cx="11931182" cy="4433615"/>
          </a:xfrm>
        </p:spPr>
        <p:txBody>
          <a:bodyPr anchor="b"/>
          <a:lstStyle>
            <a:lvl1pPr marL="0" indent="0">
              <a:buNone/>
              <a:defRPr sz="12500" b="1"/>
            </a:lvl1pPr>
            <a:lvl2pPr marL="2384938" indent="0">
              <a:buNone/>
              <a:defRPr sz="10400" b="1"/>
            </a:lvl2pPr>
            <a:lvl3pPr marL="4769876" indent="0">
              <a:buNone/>
              <a:defRPr sz="9400" b="1"/>
            </a:lvl3pPr>
            <a:lvl4pPr marL="7154814" indent="0">
              <a:buNone/>
              <a:defRPr sz="8300" b="1"/>
            </a:lvl4pPr>
            <a:lvl5pPr marL="9539752" indent="0">
              <a:buNone/>
              <a:defRPr sz="8300" b="1"/>
            </a:lvl5pPr>
            <a:lvl6pPr marL="11924690" indent="0">
              <a:buNone/>
              <a:defRPr sz="8300" b="1"/>
            </a:lvl6pPr>
            <a:lvl7pPr marL="14309628" indent="0">
              <a:buNone/>
              <a:defRPr sz="8300" b="1"/>
            </a:lvl7pPr>
            <a:lvl8pPr marL="16694567" indent="0">
              <a:buNone/>
              <a:defRPr sz="8300" b="1"/>
            </a:lvl8pPr>
            <a:lvl9pPr marL="19079505" indent="0">
              <a:buNone/>
              <a:defRPr sz="8300" b="1"/>
            </a:lvl9pPr>
          </a:lstStyle>
          <a:p>
            <a:pPr lvl="0"/>
            <a:r>
              <a:rPr lang="fr-FR" smtClean="0"/>
              <a:t>Modifiez les styles du texte du masque</a:t>
            </a:r>
          </a:p>
        </p:txBody>
      </p:sp>
      <p:sp>
        <p:nvSpPr>
          <p:cNvPr id="4" name="Espace réservé du contenu 3"/>
          <p:cNvSpPr>
            <a:spLocks noGrp="1"/>
          </p:cNvSpPr>
          <p:nvPr>
            <p:ph sz="half" idx="2"/>
          </p:nvPr>
        </p:nvSpPr>
        <p:spPr>
          <a:xfrm>
            <a:off x="1350169" y="15072083"/>
            <a:ext cx="11931182" cy="27382792"/>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13717347" y="10638481"/>
            <a:ext cx="11935865" cy="4433615"/>
          </a:xfrm>
        </p:spPr>
        <p:txBody>
          <a:bodyPr anchor="b"/>
          <a:lstStyle>
            <a:lvl1pPr marL="0" indent="0">
              <a:buNone/>
              <a:defRPr sz="12500" b="1"/>
            </a:lvl1pPr>
            <a:lvl2pPr marL="2384938" indent="0">
              <a:buNone/>
              <a:defRPr sz="10400" b="1"/>
            </a:lvl2pPr>
            <a:lvl3pPr marL="4769876" indent="0">
              <a:buNone/>
              <a:defRPr sz="9400" b="1"/>
            </a:lvl3pPr>
            <a:lvl4pPr marL="7154814" indent="0">
              <a:buNone/>
              <a:defRPr sz="8300" b="1"/>
            </a:lvl4pPr>
            <a:lvl5pPr marL="9539752" indent="0">
              <a:buNone/>
              <a:defRPr sz="8300" b="1"/>
            </a:lvl5pPr>
            <a:lvl6pPr marL="11924690" indent="0">
              <a:buNone/>
              <a:defRPr sz="8300" b="1"/>
            </a:lvl6pPr>
            <a:lvl7pPr marL="14309628" indent="0">
              <a:buNone/>
              <a:defRPr sz="8300" b="1"/>
            </a:lvl7pPr>
            <a:lvl8pPr marL="16694567" indent="0">
              <a:buNone/>
              <a:defRPr sz="8300" b="1"/>
            </a:lvl8pPr>
            <a:lvl9pPr marL="19079505" indent="0">
              <a:buNone/>
              <a:defRPr sz="8300" b="1"/>
            </a:lvl9pPr>
          </a:lstStyle>
          <a:p>
            <a:pPr lvl="0"/>
            <a:r>
              <a:rPr lang="fr-FR" smtClean="0"/>
              <a:t>Modifiez les styles du texte du masque</a:t>
            </a:r>
          </a:p>
        </p:txBody>
      </p:sp>
      <p:sp>
        <p:nvSpPr>
          <p:cNvPr id="6" name="Espace réservé du contenu 5"/>
          <p:cNvSpPr>
            <a:spLocks noGrp="1"/>
          </p:cNvSpPr>
          <p:nvPr>
            <p:ph sz="quarter" idx="4"/>
          </p:nvPr>
        </p:nvSpPr>
        <p:spPr>
          <a:xfrm>
            <a:off x="13717347" y="15072083"/>
            <a:ext cx="11935865" cy="27382792"/>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01233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1362197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2809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50174" y="1892261"/>
            <a:ext cx="8883924" cy="8053119"/>
          </a:xfrm>
        </p:spPr>
        <p:txBody>
          <a:bodyPr anchor="b"/>
          <a:lstStyle>
            <a:lvl1pPr algn="l">
              <a:defRPr sz="10400" b="1"/>
            </a:lvl1pPr>
          </a:lstStyle>
          <a:p>
            <a:r>
              <a:rPr lang="fr-FR" smtClean="0"/>
              <a:t>Modifiez le style du titre</a:t>
            </a:r>
            <a:endParaRPr lang="fr-FR"/>
          </a:p>
        </p:txBody>
      </p:sp>
      <p:sp>
        <p:nvSpPr>
          <p:cNvPr id="3" name="Espace réservé du contenu 2"/>
          <p:cNvSpPr>
            <a:spLocks noGrp="1"/>
          </p:cNvSpPr>
          <p:nvPr>
            <p:ph idx="1"/>
          </p:nvPr>
        </p:nvSpPr>
        <p:spPr>
          <a:xfrm>
            <a:off x="10557574" y="1892276"/>
            <a:ext cx="15095635" cy="40562617"/>
          </a:xfrm>
        </p:spPr>
        <p:txBody>
          <a:bodyPr/>
          <a:lstStyle>
            <a:lvl1pPr>
              <a:defRPr sz="167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1350174" y="9945388"/>
            <a:ext cx="8883924" cy="32509497"/>
          </a:xfrm>
        </p:spPr>
        <p:txBody>
          <a:bodyPr/>
          <a:lstStyle>
            <a:lvl1pPr marL="0" indent="0">
              <a:buNone/>
              <a:defRPr sz="7300"/>
            </a:lvl1pPr>
            <a:lvl2pPr marL="2384938" indent="0">
              <a:buNone/>
              <a:defRPr sz="6300"/>
            </a:lvl2pPr>
            <a:lvl3pPr marL="4769876" indent="0">
              <a:buNone/>
              <a:defRPr sz="5200"/>
            </a:lvl3pPr>
            <a:lvl4pPr marL="7154814" indent="0">
              <a:buNone/>
              <a:defRPr sz="4700"/>
            </a:lvl4pPr>
            <a:lvl5pPr marL="9539752" indent="0">
              <a:buNone/>
              <a:defRPr sz="4700"/>
            </a:lvl5pPr>
            <a:lvl6pPr marL="11924690" indent="0">
              <a:buNone/>
              <a:defRPr sz="4700"/>
            </a:lvl6pPr>
            <a:lvl7pPr marL="14309628" indent="0">
              <a:buNone/>
              <a:defRPr sz="4700"/>
            </a:lvl7pPr>
            <a:lvl8pPr marL="16694567" indent="0">
              <a:buNone/>
              <a:defRPr sz="4700"/>
            </a:lvl8pPr>
            <a:lvl9pPr marL="19079505" indent="0">
              <a:buNone/>
              <a:defRPr sz="47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3077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92851" y="33268602"/>
            <a:ext cx="16202025" cy="3927554"/>
          </a:xfrm>
        </p:spPr>
        <p:txBody>
          <a:bodyPr anchor="b"/>
          <a:lstStyle>
            <a:lvl1pPr algn="l">
              <a:defRPr sz="10400" b="1"/>
            </a:lvl1pPr>
          </a:lstStyle>
          <a:p>
            <a:r>
              <a:rPr lang="fr-FR" smtClean="0"/>
              <a:t>Modifiez le style du titre</a:t>
            </a:r>
            <a:endParaRPr lang="fr-FR"/>
          </a:p>
        </p:txBody>
      </p:sp>
      <p:sp>
        <p:nvSpPr>
          <p:cNvPr id="3" name="Espace réservé pour une image  2"/>
          <p:cNvSpPr>
            <a:spLocks noGrp="1"/>
          </p:cNvSpPr>
          <p:nvPr>
            <p:ph type="pic" idx="1"/>
          </p:nvPr>
        </p:nvSpPr>
        <p:spPr>
          <a:xfrm>
            <a:off x="5292851" y="4246586"/>
            <a:ext cx="16202025" cy="28515945"/>
          </a:xfrm>
        </p:spPr>
        <p:txBody>
          <a:bodyPr/>
          <a:lstStyle>
            <a:lvl1pPr marL="0" indent="0">
              <a:buNone/>
              <a:defRPr sz="16700"/>
            </a:lvl1pPr>
            <a:lvl2pPr marL="2384938" indent="0">
              <a:buNone/>
              <a:defRPr sz="14600"/>
            </a:lvl2pPr>
            <a:lvl3pPr marL="4769876" indent="0">
              <a:buNone/>
              <a:defRPr sz="12500"/>
            </a:lvl3pPr>
            <a:lvl4pPr marL="7154814" indent="0">
              <a:buNone/>
              <a:defRPr sz="10400"/>
            </a:lvl4pPr>
            <a:lvl5pPr marL="9539752" indent="0">
              <a:buNone/>
              <a:defRPr sz="10400"/>
            </a:lvl5pPr>
            <a:lvl6pPr marL="11924690" indent="0">
              <a:buNone/>
              <a:defRPr sz="10400"/>
            </a:lvl6pPr>
            <a:lvl7pPr marL="14309628" indent="0">
              <a:buNone/>
              <a:defRPr sz="10400"/>
            </a:lvl7pPr>
            <a:lvl8pPr marL="16694567" indent="0">
              <a:buNone/>
              <a:defRPr sz="10400"/>
            </a:lvl8pPr>
            <a:lvl9pPr marL="19079505" indent="0">
              <a:buNone/>
              <a:defRPr sz="10400"/>
            </a:lvl9pPr>
          </a:lstStyle>
          <a:p>
            <a:endParaRPr lang="fr-FR"/>
          </a:p>
        </p:txBody>
      </p:sp>
      <p:sp>
        <p:nvSpPr>
          <p:cNvPr id="4" name="Espace réservé du texte 3"/>
          <p:cNvSpPr>
            <a:spLocks noGrp="1"/>
          </p:cNvSpPr>
          <p:nvPr>
            <p:ph type="body" sz="half" idx="2"/>
          </p:nvPr>
        </p:nvSpPr>
        <p:spPr>
          <a:xfrm>
            <a:off x="5292851" y="37196151"/>
            <a:ext cx="16202025" cy="5577772"/>
          </a:xfrm>
        </p:spPr>
        <p:txBody>
          <a:bodyPr/>
          <a:lstStyle>
            <a:lvl1pPr marL="0" indent="0">
              <a:buNone/>
              <a:defRPr sz="7300"/>
            </a:lvl1pPr>
            <a:lvl2pPr marL="2384938" indent="0">
              <a:buNone/>
              <a:defRPr sz="6300"/>
            </a:lvl2pPr>
            <a:lvl3pPr marL="4769876" indent="0">
              <a:buNone/>
              <a:defRPr sz="5200"/>
            </a:lvl3pPr>
            <a:lvl4pPr marL="7154814" indent="0">
              <a:buNone/>
              <a:defRPr sz="4700"/>
            </a:lvl4pPr>
            <a:lvl5pPr marL="9539752" indent="0">
              <a:buNone/>
              <a:defRPr sz="4700"/>
            </a:lvl5pPr>
            <a:lvl6pPr marL="11924690" indent="0">
              <a:buNone/>
              <a:defRPr sz="4700"/>
            </a:lvl6pPr>
            <a:lvl7pPr marL="14309628" indent="0">
              <a:buNone/>
              <a:defRPr sz="4700"/>
            </a:lvl7pPr>
            <a:lvl8pPr marL="16694567" indent="0">
              <a:buNone/>
              <a:defRPr sz="4700"/>
            </a:lvl8pPr>
            <a:lvl9pPr marL="19079505" indent="0">
              <a:buNone/>
              <a:defRPr sz="47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26C319-81D1-42A7-AF11-EAD9700378C1}" type="datetimeFigureOut">
              <a:rPr lang="fr-FR" smtClean="0"/>
              <a:pPr/>
              <a:t>06/11/2018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3819173-E496-4431-9A13-CB37659C50E3}" type="slidenum">
              <a:rPr lang="fr-FR" smtClean="0"/>
              <a:pPr/>
              <a:t>‹N°›</a:t>
            </a:fld>
            <a:endParaRPr lang="fr-FR"/>
          </a:p>
        </p:txBody>
      </p:sp>
    </p:spTree>
    <p:extLst>
      <p:ext uri="{BB962C8B-B14F-4D97-AF65-F5344CB8AC3E}">
        <p14:creationId xmlns:p14="http://schemas.microsoft.com/office/powerpoint/2010/main" val="294421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350169" y="1903272"/>
            <a:ext cx="24303038" cy="7921096"/>
          </a:xfrm>
          <a:prstGeom prst="rect">
            <a:avLst/>
          </a:prstGeom>
        </p:spPr>
        <p:txBody>
          <a:bodyPr vert="horz" lIns="476988" tIns="238494" rIns="476988" bIns="238494"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1350169" y="11089547"/>
            <a:ext cx="24303038" cy="31365341"/>
          </a:xfrm>
          <a:prstGeom prst="rect">
            <a:avLst/>
          </a:prstGeom>
        </p:spPr>
        <p:txBody>
          <a:bodyPr vert="horz" lIns="476988" tIns="238494" rIns="476988" bIns="238494"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1350169" y="44050097"/>
            <a:ext cx="6300788" cy="2530354"/>
          </a:xfrm>
          <a:prstGeom prst="rect">
            <a:avLst/>
          </a:prstGeom>
        </p:spPr>
        <p:txBody>
          <a:bodyPr vert="horz" lIns="476988" tIns="238494" rIns="476988" bIns="238494" rtlCol="0" anchor="ctr"/>
          <a:lstStyle>
            <a:lvl1pPr algn="l">
              <a:defRPr sz="6300">
                <a:solidFill>
                  <a:schemeClr val="tx1">
                    <a:tint val="75000"/>
                  </a:schemeClr>
                </a:solidFill>
              </a:defRPr>
            </a:lvl1pPr>
          </a:lstStyle>
          <a:p>
            <a:fld id="{7326C319-81D1-42A7-AF11-EAD9700378C1}" type="datetimeFigureOut">
              <a:rPr lang="fr-FR" smtClean="0"/>
              <a:pPr/>
              <a:t>06/11/2018</a:t>
            </a:fld>
            <a:endParaRPr lang="fr-FR"/>
          </a:p>
        </p:txBody>
      </p:sp>
      <p:sp>
        <p:nvSpPr>
          <p:cNvPr id="5" name="Espace réservé du pied de page 4"/>
          <p:cNvSpPr>
            <a:spLocks noGrp="1"/>
          </p:cNvSpPr>
          <p:nvPr>
            <p:ph type="ftr" sz="quarter" idx="3"/>
          </p:nvPr>
        </p:nvSpPr>
        <p:spPr>
          <a:xfrm>
            <a:off x="9226158" y="44050097"/>
            <a:ext cx="8551069" cy="2530354"/>
          </a:xfrm>
          <a:prstGeom prst="rect">
            <a:avLst/>
          </a:prstGeom>
        </p:spPr>
        <p:txBody>
          <a:bodyPr vert="horz" lIns="476988" tIns="238494" rIns="476988" bIns="238494" rtlCol="0" anchor="ctr"/>
          <a:lstStyle>
            <a:lvl1pPr algn="ctr">
              <a:defRPr sz="6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9352419" y="44050097"/>
            <a:ext cx="6300788" cy="2530354"/>
          </a:xfrm>
          <a:prstGeom prst="rect">
            <a:avLst/>
          </a:prstGeom>
        </p:spPr>
        <p:txBody>
          <a:bodyPr vert="horz" lIns="476988" tIns="238494" rIns="476988" bIns="238494" rtlCol="0" anchor="ctr"/>
          <a:lstStyle>
            <a:lvl1pPr algn="r">
              <a:defRPr sz="6300">
                <a:solidFill>
                  <a:schemeClr val="tx1">
                    <a:tint val="75000"/>
                  </a:schemeClr>
                </a:solidFill>
              </a:defRPr>
            </a:lvl1pPr>
          </a:lstStyle>
          <a:p>
            <a:fld id="{73819173-E496-4431-9A13-CB37659C50E3}" type="slidenum">
              <a:rPr lang="fr-FR" smtClean="0"/>
              <a:pPr/>
              <a:t>‹N°›</a:t>
            </a:fld>
            <a:endParaRPr lang="fr-FR"/>
          </a:p>
        </p:txBody>
      </p:sp>
    </p:spTree>
    <p:extLst>
      <p:ext uri="{BB962C8B-B14F-4D97-AF65-F5344CB8AC3E}">
        <p14:creationId xmlns:p14="http://schemas.microsoft.com/office/powerpoint/2010/main" val="3994897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69876" rtl="0" eaLnBrk="1" latinLnBrk="0" hangingPunct="1">
        <a:spcBef>
          <a:spcPct val="0"/>
        </a:spcBef>
        <a:buNone/>
        <a:defRPr sz="23000" kern="1200">
          <a:solidFill>
            <a:schemeClr val="tx1"/>
          </a:solidFill>
          <a:latin typeface="+mj-lt"/>
          <a:ea typeface="+mj-ea"/>
          <a:cs typeface="+mj-cs"/>
        </a:defRPr>
      </a:lvl1pPr>
    </p:titleStyle>
    <p:bodyStyle>
      <a:lvl1pPr marL="1788704" indent="-1788704" algn="l" defTabSz="4769876" rtl="0" eaLnBrk="1" latinLnBrk="0" hangingPunct="1">
        <a:spcBef>
          <a:spcPct val="20000"/>
        </a:spcBef>
        <a:buFont typeface="Arial" pitchFamily="34" charset="0"/>
        <a:buChar char="•"/>
        <a:defRPr sz="16700" kern="1200">
          <a:solidFill>
            <a:schemeClr val="tx1"/>
          </a:solidFill>
          <a:latin typeface="+mn-lt"/>
          <a:ea typeface="+mn-ea"/>
          <a:cs typeface="+mn-cs"/>
        </a:defRPr>
      </a:lvl1pPr>
      <a:lvl2pPr marL="3875524" indent="-1490586" algn="l" defTabSz="4769876" rtl="0" eaLnBrk="1" latinLnBrk="0" hangingPunct="1">
        <a:spcBef>
          <a:spcPct val="20000"/>
        </a:spcBef>
        <a:buFont typeface="Arial" pitchFamily="34" charset="0"/>
        <a:buChar char="–"/>
        <a:defRPr sz="14600" kern="1200">
          <a:solidFill>
            <a:schemeClr val="tx1"/>
          </a:solidFill>
          <a:latin typeface="+mn-lt"/>
          <a:ea typeface="+mn-ea"/>
          <a:cs typeface="+mn-cs"/>
        </a:defRPr>
      </a:lvl2pPr>
      <a:lvl3pPr marL="5962345" indent="-1192469" algn="l" defTabSz="4769876" rtl="0" eaLnBrk="1" latinLnBrk="0" hangingPunct="1">
        <a:spcBef>
          <a:spcPct val="20000"/>
        </a:spcBef>
        <a:buFont typeface="Arial" pitchFamily="34" charset="0"/>
        <a:buChar char="•"/>
        <a:defRPr sz="12500" kern="1200">
          <a:solidFill>
            <a:schemeClr val="tx1"/>
          </a:solidFill>
          <a:latin typeface="+mn-lt"/>
          <a:ea typeface="+mn-ea"/>
          <a:cs typeface="+mn-cs"/>
        </a:defRPr>
      </a:lvl3pPr>
      <a:lvl4pPr marL="8347283"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4pPr>
      <a:lvl5pPr marL="10732221"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5pPr>
      <a:lvl6pPr marL="13117159"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502098"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887036"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271974" indent="-1192469" algn="l" defTabSz="4769876"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fr-FR"/>
      </a:defPPr>
      <a:lvl1pPr marL="0" algn="l" defTabSz="4769876" rtl="0" eaLnBrk="1" latinLnBrk="0" hangingPunct="1">
        <a:defRPr sz="9400" kern="1200">
          <a:solidFill>
            <a:schemeClr val="tx1"/>
          </a:solidFill>
          <a:latin typeface="+mn-lt"/>
          <a:ea typeface="+mn-ea"/>
          <a:cs typeface="+mn-cs"/>
        </a:defRPr>
      </a:lvl1pPr>
      <a:lvl2pPr marL="2384938" algn="l" defTabSz="4769876" rtl="0" eaLnBrk="1" latinLnBrk="0" hangingPunct="1">
        <a:defRPr sz="9400" kern="1200">
          <a:solidFill>
            <a:schemeClr val="tx1"/>
          </a:solidFill>
          <a:latin typeface="+mn-lt"/>
          <a:ea typeface="+mn-ea"/>
          <a:cs typeface="+mn-cs"/>
        </a:defRPr>
      </a:lvl2pPr>
      <a:lvl3pPr marL="4769876" algn="l" defTabSz="4769876" rtl="0" eaLnBrk="1" latinLnBrk="0" hangingPunct="1">
        <a:defRPr sz="9400" kern="1200">
          <a:solidFill>
            <a:schemeClr val="tx1"/>
          </a:solidFill>
          <a:latin typeface="+mn-lt"/>
          <a:ea typeface="+mn-ea"/>
          <a:cs typeface="+mn-cs"/>
        </a:defRPr>
      </a:lvl3pPr>
      <a:lvl4pPr marL="7154814" algn="l" defTabSz="4769876" rtl="0" eaLnBrk="1" latinLnBrk="0" hangingPunct="1">
        <a:defRPr sz="9400" kern="1200">
          <a:solidFill>
            <a:schemeClr val="tx1"/>
          </a:solidFill>
          <a:latin typeface="+mn-lt"/>
          <a:ea typeface="+mn-ea"/>
          <a:cs typeface="+mn-cs"/>
        </a:defRPr>
      </a:lvl4pPr>
      <a:lvl5pPr marL="9539752" algn="l" defTabSz="4769876" rtl="0" eaLnBrk="1" latinLnBrk="0" hangingPunct="1">
        <a:defRPr sz="9400" kern="1200">
          <a:solidFill>
            <a:schemeClr val="tx1"/>
          </a:solidFill>
          <a:latin typeface="+mn-lt"/>
          <a:ea typeface="+mn-ea"/>
          <a:cs typeface="+mn-cs"/>
        </a:defRPr>
      </a:lvl5pPr>
      <a:lvl6pPr marL="11924690" algn="l" defTabSz="4769876" rtl="0" eaLnBrk="1" latinLnBrk="0" hangingPunct="1">
        <a:defRPr sz="9400" kern="1200">
          <a:solidFill>
            <a:schemeClr val="tx1"/>
          </a:solidFill>
          <a:latin typeface="+mn-lt"/>
          <a:ea typeface="+mn-ea"/>
          <a:cs typeface="+mn-cs"/>
        </a:defRPr>
      </a:lvl6pPr>
      <a:lvl7pPr marL="14309628" algn="l" defTabSz="4769876" rtl="0" eaLnBrk="1" latinLnBrk="0" hangingPunct="1">
        <a:defRPr sz="9400" kern="1200">
          <a:solidFill>
            <a:schemeClr val="tx1"/>
          </a:solidFill>
          <a:latin typeface="+mn-lt"/>
          <a:ea typeface="+mn-ea"/>
          <a:cs typeface="+mn-cs"/>
        </a:defRPr>
      </a:lvl7pPr>
      <a:lvl8pPr marL="16694567" algn="l" defTabSz="4769876" rtl="0" eaLnBrk="1" latinLnBrk="0" hangingPunct="1">
        <a:defRPr sz="9400" kern="1200">
          <a:solidFill>
            <a:schemeClr val="tx1"/>
          </a:solidFill>
          <a:latin typeface="+mn-lt"/>
          <a:ea typeface="+mn-ea"/>
          <a:cs typeface="+mn-cs"/>
        </a:defRPr>
      </a:lvl8pPr>
      <a:lvl9pPr marL="19079505" algn="l" defTabSz="4769876"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image" Target="../media/image4.png"/><Relationship Id="rId10" Type="http://schemas.microsoft.com/office/2007/relationships/diagramDrawing" Target="../diagrams/drawing1.xml"/><Relationship Id="rId4" Type="http://schemas.openxmlformats.org/officeDocument/2006/relationships/image" Target="../media/image3.pn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p:cNvPicPr>
            <a:picLocks noChangeAspect="1" noChangeArrowheads="1"/>
          </p:cNvPicPr>
          <p:nvPr/>
        </p:nvPicPr>
        <p:blipFill>
          <a:blip r:embed="rId2"/>
          <a:srcRect/>
          <a:stretch>
            <a:fillRect/>
          </a:stretch>
        </p:blipFill>
        <p:spPr bwMode="auto">
          <a:xfrm>
            <a:off x="214314" y="142876"/>
            <a:ext cx="26574841" cy="3189143"/>
          </a:xfrm>
          <a:prstGeom prst="rect">
            <a:avLst/>
          </a:prstGeom>
          <a:noFill/>
          <a:ln w="9525">
            <a:noFill/>
            <a:miter lim="800000"/>
            <a:headEnd/>
            <a:tailEnd/>
          </a:ln>
          <a:effectLst/>
        </p:spPr>
      </p:pic>
      <p:sp>
        <p:nvSpPr>
          <p:cNvPr id="4" name="Titre 1"/>
          <p:cNvSpPr txBox="1">
            <a:spLocks/>
          </p:cNvSpPr>
          <p:nvPr/>
        </p:nvSpPr>
        <p:spPr>
          <a:xfrm>
            <a:off x="0" y="3474895"/>
            <a:ext cx="27003375" cy="4714908"/>
          </a:xfrm>
          <a:prstGeom prst="rect">
            <a:avLst/>
          </a:prstGeom>
          <a:solidFill>
            <a:srgbClr val="FEF0FA"/>
          </a:solidFill>
        </p:spPr>
        <p:txBody>
          <a:bodyPr vert="horz" lIns="476988" tIns="238494" rIns="476988" bIns="238494" rtlCol="0" anchor="ctr">
            <a:normAutofit fontScale="67500" lnSpcReduction="20000"/>
          </a:bodyPr>
          <a:lstStyle/>
          <a:p>
            <a:pPr marL="0" marR="0" lvl="0" indent="0" algn="ctr" defTabSz="914370" rtl="0" eaLnBrk="1" fontAlgn="base" latinLnBrk="0" hangingPunct="1">
              <a:lnSpc>
                <a:spcPct val="120000"/>
              </a:lnSpc>
              <a:spcBef>
                <a:spcPct val="0"/>
              </a:spcBef>
              <a:spcAft>
                <a:spcPct val="0"/>
              </a:spcAft>
              <a:buClrTx/>
              <a:buSzTx/>
              <a:buFontTx/>
              <a:buNone/>
              <a:tabLst/>
              <a:defRPr/>
            </a:pPr>
            <a:r>
              <a:rPr kumimoji="0" lang="fr-FR" sz="51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fr-FR" sz="51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fr-FR" sz="8000" b="1" i="0" u="none" strike="noStrike" kern="1200" cap="none" normalizeH="0" baseline="0" noProof="0" dirty="0" smtClean="0">
                <a:ln>
                  <a:noFill/>
                </a:ln>
                <a:solidFill>
                  <a:srgbClr val="002060"/>
                </a:solidFill>
                <a:effectLst/>
                <a:uLnTx/>
                <a:uFillTx/>
                <a:latin typeface="Arial" pitchFamily="34" charset="0"/>
                <a:ea typeface="+mj-ea"/>
                <a:cs typeface="Arial" pitchFamily="34" charset="0"/>
              </a:rPr>
              <a:t>Parcours de soins des patientes marocaines atteintes de cancer du sein :</a:t>
            </a:r>
            <a:br>
              <a:rPr kumimoji="0" lang="fr-FR" sz="8000" b="1" i="0" u="none" strike="noStrike" kern="1200" cap="none" normalizeH="0" baseline="0" noProof="0" dirty="0" smtClean="0">
                <a:ln>
                  <a:noFill/>
                </a:ln>
                <a:solidFill>
                  <a:srgbClr val="002060"/>
                </a:solidFill>
                <a:effectLst/>
                <a:uLnTx/>
                <a:uFillTx/>
                <a:latin typeface="Arial" pitchFamily="34" charset="0"/>
                <a:ea typeface="+mj-ea"/>
                <a:cs typeface="Arial" pitchFamily="34" charset="0"/>
              </a:rPr>
            </a:br>
            <a:r>
              <a:rPr kumimoji="0" lang="fr-FR" sz="8000" b="1" i="0" u="none" strike="noStrike" kern="1200" cap="none" normalizeH="0" baseline="0" noProof="0" dirty="0" smtClean="0">
                <a:ln>
                  <a:noFill/>
                </a:ln>
                <a:solidFill>
                  <a:srgbClr val="002060"/>
                </a:solidFill>
                <a:effectLst/>
                <a:uLnTx/>
                <a:uFillTx/>
                <a:latin typeface="Arial" pitchFamily="34" charset="0"/>
                <a:ea typeface="+mj-ea"/>
                <a:cs typeface="Arial" pitchFamily="34" charset="0"/>
              </a:rPr>
              <a:t> Réalités et défis.</a:t>
            </a:r>
            <a:r>
              <a:rPr kumimoji="0" lang="fr-FR" sz="51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rPr>
              <a:t/>
            </a:r>
            <a:br>
              <a:rPr kumimoji="0" lang="fr-FR" sz="51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rPr>
            </a:br>
            <a:r>
              <a:rPr kumimoji="0" lang="fr-FR" sz="4000" b="1" i="0" u="none" strike="noStrike" kern="1200" cap="none" spc="0" normalizeH="0" baseline="0" noProof="0" dirty="0" smtClean="0">
                <a:ln>
                  <a:noFill/>
                </a:ln>
                <a:solidFill>
                  <a:srgbClr val="336699"/>
                </a:solidFill>
                <a:effectLst/>
                <a:uLnTx/>
                <a:uFillTx/>
                <a:latin typeface="Arial" pitchFamily="34" charset="0"/>
                <a:ea typeface="+mj-ea"/>
                <a:cs typeface="Arial" pitchFamily="34" charset="0"/>
              </a:rPr>
              <a:t/>
            </a:r>
            <a:br>
              <a:rPr kumimoji="0" lang="fr-FR" sz="4000" b="1" i="0" u="none" strike="noStrike" kern="1200" cap="none" spc="0" normalizeH="0" baseline="0" noProof="0" dirty="0" smtClean="0">
                <a:ln>
                  <a:noFill/>
                </a:ln>
                <a:solidFill>
                  <a:srgbClr val="336699"/>
                </a:solidFill>
                <a:effectLst/>
                <a:uLnTx/>
                <a:uFillTx/>
                <a:latin typeface="Arial" pitchFamily="34" charset="0"/>
                <a:ea typeface="+mj-ea"/>
                <a:cs typeface="Arial" pitchFamily="34" charset="0"/>
              </a:rPr>
            </a:br>
            <a:r>
              <a:rPr kumimoji="0" lang="en-US" sz="44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a:t>
            </a:r>
            <a:r>
              <a:rPr kumimoji="0" lang="en-US" sz="5300" b="1" i="0" u="none" strike="noStrike" kern="1200" cap="none" spc="0" normalizeH="0" baseline="0" noProof="0" dirty="0" err="1" smtClean="0">
                <a:ln>
                  <a:noFill/>
                </a:ln>
                <a:solidFill>
                  <a:srgbClr val="002060"/>
                </a:solidFill>
                <a:effectLst/>
                <a:uLnTx/>
                <a:uFillTx/>
                <a:latin typeface="Arial" pitchFamily="34" charset="0"/>
                <a:ea typeface="Calibri" pitchFamily="34" charset="0"/>
                <a:cs typeface="Arial" pitchFamily="34" charset="0"/>
              </a:rPr>
              <a:t>Fadoukhair</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Zouhour</a:t>
            </a:r>
            <a:r>
              <a:rPr kumimoji="0" lang="en-US" sz="53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1</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Chad Amine</a:t>
            </a:r>
            <a:r>
              <a:rPr kumimoji="0" lang="en-US" sz="53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2</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a:t>
            </a:r>
            <a:r>
              <a:rPr kumimoji="0" lang="en-US" sz="5300" b="1" i="0" u="none" strike="noStrike" kern="1200" cap="none" spc="0" normalizeH="0" baseline="0" noProof="0" dirty="0" err="1" smtClean="0">
                <a:ln>
                  <a:noFill/>
                </a:ln>
                <a:solidFill>
                  <a:srgbClr val="002060"/>
                </a:solidFill>
                <a:effectLst/>
                <a:uLnTx/>
                <a:uFillTx/>
                <a:latin typeface="Arial" pitchFamily="34" charset="0"/>
                <a:ea typeface="Calibri" pitchFamily="34" charset="0"/>
                <a:cs typeface="Arial" pitchFamily="34" charset="0"/>
              </a:rPr>
              <a:t>Abdelhaq</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Ouhajjou</a:t>
            </a:r>
            <a:r>
              <a:rPr kumimoji="0" lang="en-US" sz="53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1</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a:t>
            </a:r>
            <a:r>
              <a:rPr kumimoji="0" lang="en-US" sz="5300" b="1" i="0" u="none" strike="noStrike" kern="1200" cap="none" spc="0" normalizeH="0" baseline="0" noProof="0" dirty="0" err="1" smtClean="0">
                <a:ln>
                  <a:noFill/>
                </a:ln>
                <a:solidFill>
                  <a:srgbClr val="002060"/>
                </a:solidFill>
                <a:effectLst/>
                <a:uLnTx/>
                <a:uFillTx/>
                <a:latin typeface="Arial" pitchFamily="34" charset="0"/>
                <a:ea typeface="Calibri" pitchFamily="34" charset="0"/>
                <a:cs typeface="Arial" pitchFamily="34" charset="0"/>
              </a:rPr>
              <a:t>Faouzi</a:t>
            </a:r>
            <a:r>
              <a:rPr kumimoji="0" lang="en-US" sz="53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Habib</a:t>
            </a:r>
            <a:r>
              <a:rPr kumimoji="0" lang="en-US" sz="53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1</a:t>
            </a:r>
            <a:endParaRPr kumimoji="0" lang="fr-FR" sz="4000" b="0"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endParaRPr>
          </a:p>
          <a:p>
            <a:pPr marL="0" marR="0" lvl="0" indent="0" algn="ctr" defTabSz="914370" rtl="0" eaLnBrk="1" fontAlgn="base" latinLnBrk="0" hangingPunct="1">
              <a:lnSpc>
                <a:spcPct val="120000"/>
              </a:lnSpc>
              <a:spcBef>
                <a:spcPct val="0"/>
              </a:spcBef>
              <a:spcAft>
                <a:spcPct val="0"/>
              </a:spcAft>
              <a:buClrTx/>
              <a:buSzTx/>
              <a:buFontTx/>
              <a:buNone/>
              <a:tabLst/>
              <a:defRPr/>
            </a:pPr>
            <a:r>
              <a:rPr kumimoji="0" lang="fr-FR" sz="34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1</a:t>
            </a:r>
            <a:r>
              <a:rPr kumimoji="0" lang="fr-FR" sz="34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Centre d’oncologie ALAZHAR, Rabat, Maroc</a:t>
            </a:r>
            <a:r>
              <a:rPr kumimoji="0" lang="fr-FR" sz="3400" b="0"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rPr>
              <a:t/>
            </a:r>
            <a:br>
              <a:rPr kumimoji="0" lang="fr-FR" sz="3400" b="0"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rPr>
            </a:br>
            <a:r>
              <a:rPr kumimoji="0" lang="en-US" sz="3400" b="1" i="0" u="none" strike="noStrike" kern="1200" cap="none" spc="0" normalizeH="0" baseline="30000" noProof="0" dirty="0" smtClean="0">
                <a:ln>
                  <a:noFill/>
                </a:ln>
                <a:solidFill>
                  <a:srgbClr val="002060"/>
                </a:solidFill>
                <a:effectLst/>
                <a:uLnTx/>
                <a:uFillTx/>
                <a:latin typeface="Arial" pitchFamily="34" charset="0"/>
                <a:ea typeface="Calibri" pitchFamily="34" charset="0"/>
                <a:cs typeface="Arial" pitchFamily="34" charset="0"/>
              </a:rPr>
              <a:t>2</a:t>
            </a:r>
            <a:r>
              <a:rPr kumimoji="0" lang="en-US" sz="34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CRO Hassan II, </a:t>
            </a:r>
            <a:r>
              <a:rPr kumimoji="0" lang="en-US" sz="3400" b="1" i="0" u="none" strike="noStrike" kern="1200" cap="none" spc="0" normalizeH="0" baseline="0" noProof="0" dirty="0" err="1" smtClean="0">
                <a:ln>
                  <a:noFill/>
                </a:ln>
                <a:solidFill>
                  <a:srgbClr val="002060"/>
                </a:solidFill>
                <a:effectLst/>
                <a:uLnTx/>
                <a:uFillTx/>
                <a:latin typeface="Arial" pitchFamily="34" charset="0"/>
                <a:ea typeface="Calibri" pitchFamily="34" charset="0"/>
                <a:cs typeface="Arial" pitchFamily="34" charset="0"/>
              </a:rPr>
              <a:t>Agadir</a:t>
            </a:r>
            <a:r>
              <a:rPr kumimoji="0" lang="en-US" sz="34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a:t>
            </a:r>
            <a:r>
              <a:rPr kumimoji="0" lang="en-US" sz="3400" b="1" i="0" u="none" strike="noStrike" kern="1200" cap="none" spc="0" normalizeH="0" baseline="0" noProof="0" dirty="0" err="1" smtClean="0">
                <a:ln>
                  <a:noFill/>
                </a:ln>
                <a:solidFill>
                  <a:srgbClr val="002060"/>
                </a:solidFill>
                <a:effectLst/>
                <a:uLnTx/>
                <a:uFillTx/>
                <a:latin typeface="Arial" pitchFamily="34" charset="0"/>
                <a:ea typeface="Calibri" pitchFamily="34" charset="0"/>
                <a:cs typeface="Arial" pitchFamily="34" charset="0"/>
              </a:rPr>
              <a:t>Maroc</a:t>
            </a:r>
            <a:r>
              <a:rPr kumimoji="0" lang="en-US" sz="3400" b="1" i="0" u="none" strike="noStrike" kern="1200" cap="none" spc="0" normalizeH="0" baseline="0" noProof="0" dirty="0" smtClean="0">
                <a:ln>
                  <a:noFill/>
                </a:ln>
                <a:solidFill>
                  <a:srgbClr val="002060"/>
                </a:solidFill>
                <a:effectLst/>
                <a:uLnTx/>
                <a:uFillTx/>
                <a:latin typeface="Arial" pitchFamily="34" charset="0"/>
                <a:ea typeface="Calibri" pitchFamily="34" charset="0"/>
                <a:cs typeface="Arial" pitchFamily="34" charset="0"/>
              </a:rPr>
              <a:t> </a:t>
            </a:r>
            <a:r>
              <a:rPr kumimoji="0" lang="fr-FR" sz="2000" b="0" i="0" u="none" strike="noStrike" kern="1200" cap="none" spc="0" normalizeH="0" baseline="0" noProof="0" dirty="0" smtClean="0">
                <a:ln>
                  <a:noFill/>
                </a:ln>
                <a:solidFill>
                  <a:srgbClr val="CC00FF"/>
                </a:solidFill>
                <a:effectLst/>
                <a:uLnTx/>
                <a:uFillTx/>
                <a:latin typeface="+mj-lt"/>
                <a:ea typeface="+mj-ea"/>
                <a:cs typeface="+mj-cs"/>
              </a:rPr>
              <a:t/>
            </a:r>
            <a:br>
              <a:rPr kumimoji="0" lang="fr-FR" sz="2000" b="0" i="0" u="none" strike="noStrike" kern="1200" cap="none" spc="0" normalizeH="0" baseline="0" noProof="0" dirty="0" smtClean="0">
                <a:ln>
                  <a:noFill/>
                </a:ln>
                <a:solidFill>
                  <a:srgbClr val="CC00FF"/>
                </a:solidFill>
                <a:effectLst/>
                <a:uLnTx/>
                <a:uFillTx/>
                <a:latin typeface="+mj-lt"/>
                <a:ea typeface="+mj-ea"/>
                <a:cs typeface="+mj-cs"/>
              </a:rPr>
            </a:br>
            <a:endParaRPr kumimoji="0" lang="fr-FR" sz="2000" b="0" i="0" u="none" strike="noStrike" kern="1200" cap="none" spc="0" normalizeH="0" baseline="0" noProof="0" dirty="0">
              <a:ln>
                <a:noFill/>
              </a:ln>
              <a:solidFill>
                <a:srgbClr val="CC00FF"/>
              </a:solidFill>
              <a:effectLst/>
              <a:uLnTx/>
              <a:uFillTx/>
              <a:latin typeface="+mj-lt"/>
              <a:ea typeface="+mj-ea"/>
              <a:cs typeface="+mj-cs"/>
            </a:endParaRPr>
          </a:p>
        </p:txBody>
      </p:sp>
      <p:sp>
        <p:nvSpPr>
          <p:cNvPr id="5" name="Rectangle à coins arrondis 4"/>
          <p:cNvSpPr/>
          <p:nvPr/>
        </p:nvSpPr>
        <p:spPr>
          <a:xfrm>
            <a:off x="357095" y="8404117"/>
            <a:ext cx="26146308" cy="4786346"/>
          </a:xfrm>
          <a:prstGeom prst="roundRect">
            <a:avLst/>
          </a:prstGeom>
          <a:noFill/>
          <a:ln w="3175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42913" y="9643409"/>
            <a:ext cx="25074738" cy="3046988"/>
          </a:xfrm>
          <a:prstGeom prst="rect">
            <a:avLst/>
          </a:prstGeom>
          <a:noFill/>
        </p:spPr>
        <p:txBody>
          <a:bodyPr wrap="square" rtlCol="0">
            <a:spAutoFit/>
          </a:bodyPr>
          <a:lstStyle/>
          <a:p>
            <a:r>
              <a:rPr lang="fr-FR" sz="3200" dirty="0" smtClean="0">
                <a:latin typeface="Arial" pitchFamily="34" charset="0"/>
                <a:cs typeface="Arial" pitchFamily="34" charset="0"/>
              </a:rPr>
              <a:t> Au Maroc, le cancer représente la 2</a:t>
            </a:r>
            <a:r>
              <a:rPr lang="fr-FR" sz="3200" baseline="30000" dirty="0" smtClean="0">
                <a:latin typeface="Arial" pitchFamily="34" charset="0"/>
                <a:cs typeface="Arial" pitchFamily="34" charset="0"/>
              </a:rPr>
              <a:t>ème</a:t>
            </a:r>
            <a:r>
              <a:rPr lang="fr-FR" sz="3200" dirty="0" smtClean="0">
                <a:latin typeface="Arial" pitchFamily="34" charset="0"/>
                <a:cs typeface="Arial" pitchFamily="34" charset="0"/>
              </a:rPr>
              <a:t> cause de décès après les maladies cardiovasculaires. Le cancer du sein est le plus fréquent chez la femme marocaine, représentant 36,1% des cas et figure parmi les principales causes de mortalité liées au cancer. Son incidence standardisée est de 30 pour 100.000 femmes par année. L’âge moyen de survenue est de 48,1 ans.</a:t>
            </a:r>
          </a:p>
          <a:p>
            <a:r>
              <a:rPr lang="fr-FR" sz="3200" dirty="0" smtClean="0">
                <a:latin typeface="Arial" pitchFamily="34" charset="0"/>
                <a:cs typeface="Arial" pitchFamily="34" charset="0"/>
              </a:rPr>
              <a:t>C’est  sous l’impulsion de l’association </a:t>
            </a:r>
            <a:r>
              <a:rPr lang="fr-FR" sz="3200" dirty="0" err="1" smtClean="0">
                <a:latin typeface="Arial" pitchFamily="34" charset="0"/>
                <a:cs typeface="Arial" pitchFamily="34" charset="0"/>
              </a:rPr>
              <a:t>Lalla</a:t>
            </a:r>
            <a:r>
              <a:rPr lang="fr-FR" sz="3200" dirty="0" smtClean="0">
                <a:latin typeface="Arial" pitchFamily="34" charset="0"/>
                <a:cs typeface="Arial" pitchFamily="34" charset="0"/>
              </a:rPr>
              <a:t> Selma (ASL) en partenariat avec le ministère de la santé qu’une structuration du parcours de soins des patientes s’est établie. Ceci a permis en 2010 d’élaborer le premier plan national de prévention et de contrôle du cancer (PNPCC) au Maroc. Son principal objectif est une meilleure organisation de l’offre de soins. </a:t>
            </a:r>
            <a:endParaRPr lang="fr-FR" sz="3200" dirty="0">
              <a:latin typeface="Arial" pitchFamily="34" charset="0"/>
              <a:cs typeface="Arial" pitchFamily="34" charset="0"/>
            </a:endParaRPr>
          </a:p>
        </p:txBody>
      </p:sp>
      <p:sp>
        <p:nvSpPr>
          <p:cNvPr id="8" name="Espace réservé du texte 2"/>
          <p:cNvSpPr txBox="1">
            <a:spLocks/>
          </p:cNvSpPr>
          <p:nvPr/>
        </p:nvSpPr>
        <p:spPr>
          <a:xfrm>
            <a:off x="9072532" y="8832745"/>
            <a:ext cx="7143799" cy="857256"/>
          </a:xfrm>
          <a:prstGeom prst="rect">
            <a:avLst/>
          </a:prstGeom>
          <a:noFill/>
          <a:ln>
            <a:noFill/>
          </a:ln>
        </p:spPr>
        <p:txBody>
          <a:bodyPr vert="horz" lIns="425882" tIns="212941" rIns="425882" bIns="212941" anchor="b" anchorCtr="0">
            <a:noAutofit/>
          </a:bodyPr>
          <a:lstStyle/>
          <a:p>
            <a:pPr marL="0" marR="0" lvl="0" indent="0" algn="ctr" defTabSz="914400" rtl="0" eaLnBrk="1" fontAlgn="auto" latinLnBrk="0" hangingPunct="1">
              <a:lnSpc>
                <a:spcPct val="100000"/>
              </a:lnSpc>
              <a:spcBef>
                <a:spcPts val="2795"/>
              </a:spcBef>
              <a:spcAft>
                <a:spcPts val="0"/>
              </a:spcAft>
              <a:buClr>
                <a:srgbClr val="727CA3"/>
              </a:buClr>
              <a:buSzPct val="76000"/>
              <a:buFont typeface="Wingdings 3"/>
              <a:buNone/>
              <a:tabLst/>
              <a:defRPr/>
            </a:pPr>
            <a:r>
              <a:rPr kumimoji="0" lang="fr-FR" sz="4400" b="1"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rPr>
              <a:t>Introduction</a:t>
            </a:r>
            <a:r>
              <a:rPr kumimoji="0" lang="fr-FR" sz="5400" b="1" i="0" u="none" strike="noStrike" kern="1200" cap="none" spc="0" normalizeH="0" baseline="0" noProof="0" dirty="0" smtClean="0">
                <a:ln>
                  <a:noFill/>
                </a:ln>
                <a:solidFill>
                  <a:srgbClr val="9FB8CD"/>
                </a:solidFill>
                <a:effectLst/>
                <a:uLnTx/>
                <a:uFillTx/>
                <a:latin typeface="Gill Sans MT"/>
                <a:ea typeface="+mn-ea"/>
                <a:cs typeface="+mn-cs"/>
              </a:rPr>
              <a:t> </a:t>
            </a:r>
            <a:endParaRPr kumimoji="0" lang="fr-FR" sz="5400" b="1" i="0" u="none" strike="noStrike" kern="1200" cap="none" spc="0" normalizeH="0" baseline="0" noProof="0" dirty="0">
              <a:ln>
                <a:noFill/>
              </a:ln>
              <a:solidFill>
                <a:srgbClr val="9FB8CD"/>
              </a:solidFill>
              <a:effectLst/>
              <a:uLnTx/>
              <a:uFillTx/>
              <a:latin typeface="Gill Sans MT"/>
              <a:ea typeface="+mn-ea"/>
              <a:cs typeface="+mn-cs"/>
            </a:endParaRPr>
          </a:p>
        </p:txBody>
      </p:sp>
      <p:sp>
        <p:nvSpPr>
          <p:cNvPr id="10" name="Rectangle à coins arrondis 9"/>
          <p:cNvSpPr/>
          <p:nvPr/>
        </p:nvSpPr>
        <p:spPr>
          <a:xfrm>
            <a:off x="357095" y="13690529"/>
            <a:ext cx="26146308" cy="14216162"/>
          </a:xfrm>
          <a:prstGeom prst="roundRect">
            <a:avLst/>
          </a:prstGeom>
          <a:noFill/>
          <a:ln w="31750" cap="flat" cmpd="sng" algn="ctr">
            <a:solidFill>
              <a:srgbClr val="00206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Gill Sans MT"/>
              <a:ea typeface="+mn-ea"/>
              <a:cs typeface="+mn-cs"/>
            </a:endParaRPr>
          </a:p>
        </p:txBody>
      </p:sp>
      <p:sp>
        <p:nvSpPr>
          <p:cNvPr id="12" name="ZoneTexte 11"/>
          <p:cNvSpPr txBox="1"/>
          <p:nvPr/>
        </p:nvSpPr>
        <p:spPr>
          <a:xfrm>
            <a:off x="3286053" y="14190595"/>
            <a:ext cx="19431136" cy="178510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4400" b="1" i="0" u="none" strike="noStrike" kern="0" cap="none" spc="0" normalizeH="0" baseline="0" noProof="0" dirty="0" smtClean="0">
                <a:ln>
                  <a:noFill/>
                </a:ln>
                <a:solidFill>
                  <a:srgbClr val="002060"/>
                </a:solidFill>
                <a:effectLst/>
                <a:uLnTx/>
                <a:uFillTx/>
                <a:latin typeface="Arial" pitchFamily="34" charset="0"/>
                <a:cs typeface="Arial" pitchFamily="34" charset="0"/>
              </a:rPr>
              <a:t>Organisation du parcours de soin: Rôle du PNPCC</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6600" b="1" i="0" u="none" strike="noStrike" kern="0" cap="none" spc="0" normalizeH="0" baseline="0" noProof="0" dirty="0" smtClean="0">
                <a:ln>
                  <a:noFill/>
                </a:ln>
                <a:solidFill>
                  <a:srgbClr val="9FB8CD"/>
                </a:solidFill>
                <a:effectLst/>
                <a:uLnTx/>
                <a:uFillTx/>
                <a:latin typeface="Arial" pitchFamily="34" charset="0"/>
                <a:cs typeface="Arial" pitchFamily="34" charset="0"/>
              </a:rPr>
              <a:t> </a:t>
            </a:r>
          </a:p>
        </p:txBody>
      </p:sp>
      <p:sp>
        <p:nvSpPr>
          <p:cNvPr id="14" name="ZoneTexte 13"/>
          <p:cNvSpPr txBox="1"/>
          <p:nvPr/>
        </p:nvSpPr>
        <p:spPr>
          <a:xfrm>
            <a:off x="1214351" y="15287011"/>
            <a:ext cx="24931862" cy="3046988"/>
          </a:xfrm>
          <a:prstGeom prst="rect">
            <a:avLst/>
          </a:prstGeom>
          <a:noFill/>
        </p:spPr>
        <p:txBody>
          <a:bodyPr wrap="square" rtlCol="0">
            <a:spAutoFit/>
          </a:bodyPr>
          <a:lstStyle/>
          <a:p>
            <a:r>
              <a:rPr lang="fr-FR" sz="3200" dirty="0" smtClean="0">
                <a:latin typeface="Arial" pitchFamily="34" charset="0"/>
                <a:cs typeface="Arial" pitchFamily="34" charset="0"/>
              </a:rPr>
              <a:t>La difficulté d’accès aux soins fait que les patientes sont diagnostiquées à des stades avancés (prés de 59% aux stades III et IV)</a:t>
            </a:r>
            <a:r>
              <a:rPr lang="fr-FR" sz="3200" baseline="30000" dirty="0" smtClean="0">
                <a:latin typeface="Arial" pitchFamily="34" charset="0"/>
                <a:cs typeface="Arial" pitchFamily="34" charset="0"/>
              </a:rPr>
              <a:t> </a:t>
            </a:r>
            <a:r>
              <a:rPr lang="fr-FR" sz="3200" dirty="0" smtClean="0">
                <a:latin typeface="Arial" pitchFamily="34" charset="0"/>
                <a:cs typeface="Arial" pitchFamily="34" charset="0"/>
              </a:rPr>
              <a:t>. Les programmes de dépistage, les progrès thérapeutiques et l’instauration d’un réel parcours de soin ont permis d’améliorer la survie de nos patientes. Le PNPCC a pour objectif donc de réduire l’incidence, la mortalité et les facteurs de risque du cancer, ainsi que d’améliorer la qualité de vie des patientes et de leur famille (figure 1). Ce programme a permis régionalisation de l’offre de soins pour une répartition de plus homogène des moyens de lutte et de prise en charge du cancer (figure 2). Il faut noter que Le secteur privé occupe 2/3 de l’offre de soins de base.</a:t>
            </a:r>
            <a:endParaRPr lang="fr-FR" sz="3200" dirty="0">
              <a:latin typeface="Arial" pitchFamily="34" charset="0"/>
              <a:cs typeface="Arial" pitchFamily="34" charset="0"/>
            </a:endParaRPr>
          </a:p>
        </p:txBody>
      </p:sp>
      <p:pic>
        <p:nvPicPr>
          <p:cNvPr id="15" name="Picture 7"/>
          <p:cNvPicPr>
            <a:picLocks noChangeAspect="1" noChangeArrowheads="1"/>
          </p:cNvPicPr>
          <p:nvPr/>
        </p:nvPicPr>
        <p:blipFill>
          <a:blip r:embed="rId3"/>
          <a:srcRect/>
          <a:stretch>
            <a:fillRect/>
          </a:stretch>
        </p:blipFill>
        <p:spPr bwMode="auto">
          <a:xfrm>
            <a:off x="642847" y="18691189"/>
            <a:ext cx="12644526" cy="7215238"/>
          </a:xfrm>
          <a:prstGeom prst="rect">
            <a:avLst/>
          </a:prstGeom>
          <a:noFill/>
          <a:ln w="9525">
            <a:noFill/>
            <a:miter lim="800000"/>
            <a:headEnd/>
            <a:tailEnd/>
          </a:ln>
          <a:effectLst/>
        </p:spPr>
      </p:pic>
      <p:pic>
        <p:nvPicPr>
          <p:cNvPr id="16" name="Picture 8"/>
          <p:cNvPicPr>
            <a:picLocks noChangeAspect="1" noChangeArrowheads="1"/>
          </p:cNvPicPr>
          <p:nvPr/>
        </p:nvPicPr>
        <p:blipFill>
          <a:blip r:embed="rId4"/>
          <a:srcRect/>
          <a:stretch>
            <a:fillRect/>
          </a:stretch>
        </p:blipFill>
        <p:spPr bwMode="auto">
          <a:xfrm>
            <a:off x="14573257" y="18476875"/>
            <a:ext cx="11715832" cy="7358114"/>
          </a:xfrm>
          <a:prstGeom prst="rect">
            <a:avLst/>
          </a:prstGeom>
          <a:noFill/>
          <a:ln w="9525">
            <a:noFill/>
            <a:miter lim="800000"/>
            <a:headEnd/>
            <a:tailEnd/>
          </a:ln>
          <a:effectLst/>
        </p:spPr>
      </p:pic>
      <p:sp>
        <p:nvSpPr>
          <p:cNvPr id="17" name="Rectangle 16"/>
          <p:cNvSpPr/>
          <p:nvPr/>
        </p:nvSpPr>
        <p:spPr>
          <a:xfrm>
            <a:off x="1571541" y="26257969"/>
            <a:ext cx="10858576" cy="1077218"/>
          </a:xfrm>
          <a:prstGeom prst="rect">
            <a:avLst/>
          </a:prstGeom>
        </p:spPr>
        <p:txBody>
          <a:bodyPr wrap="square">
            <a:spAutoFit/>
          </a:bodyPr>
          <a:lstStyle/>
          <a:p>
            <a:r>
              <a:rPr lang="fr-FR" sz="3200" b="1" dirty="0" smtClean="0">
                <a:latin typeface="Arial" pitchFamily="34" charset="0"/>
                <a:cs typeface="Arial" pitchFamily="34" charset="0"/>
              </a:rPr>
              <a:t>Figure 1: </a:t>
            </a:r>
            <a:r>
              <a:rPr lang="fr-FR" sz="3200" dirty="0" smtClean="0">
                <a:latin typeface="Arial" pitchFamily="34" charset="0"/>
                <a:cs typeface="Arial" pitchFamily="34" charset="0"/>
              </a:rPr>
              <a:t>Cadre conceptuel du développement du PNPCC. </a:t>
            </a:r>
          </a:p>
          <a:p>
            <a:r>
              <a:rPr lang="fr-FR" sz="3200" dirty="0" smtClean="0">
                <a:latin typeface="Arial" pitchFamily="34" charset="0"/>
                <a:cs typeface="Arial" pitchFamily="34" charset="0"/>
              </a:rPr>
              <a:t> </a:t>
            </a:r>
            <a:endParaRPr lang="fr-FR" sz="3200" dirty="0">
              <a:latin typeface="Arial" pitchFamily="34" charset="0"/>
              <a:cs typeface="Arial" pitchFamily="34" charset="0"/>
            </a:endParaRPr>
          </a:p>
        </p:txBody>
      </p:sp>
      <p:sp>
        <p:nvSpPr>
          <p:cNvPr id="18" name="Rectangle 17"/>
          <p:cNvSpPr/>
          <p:nvPr/>
        </p:nvSpPr>
        <p:spPr>
          <a:xfrm>
            <a:off x="16144893" y="26186531"/>
            <a:ext cx="9429816" cy="1077218"/>
          </a:xfrm>
          <a:prstGeom prst="rect">
            <a:avLst/>
          </a:prstGeom>
        </p:spPr>
        <p:txBody>
          <a:bodyPr wrap="square">
            <a:spAutoFit/>
          </a:bodyPr>
          <a:lstStyle/>
          <a:p>
            <a:r>
              <a:rPr lang="fr-FR" sz="3200" b="1" dirty="0" smtClean="0">
                <a:latin typeface="Arial" pitchFamily="34" charset="0"/>
                <a:cs typeface="Arial" pitchFamily="34" charset="0"/>
              </a:rPr>
              <a:t>Figure 2: </a:t>
            </a:r>
            <a:r>
              <a:rPr lang="fr-FR" sz="3200" dirty="0" smtClean="0">
                <a:latin typeface="Arial" pitchFamily="34" charset="0"/>
                <a:cs typeface="Arial" pitchFamily="34" charset="0"/>
              </a:rPr>
              <a:t>Répartition des centres d’oncologie. </a:t>
            </a:r>
          </a:p>
          <a:p>
            <a:r>
              <a:rPr lang="fr-FR" sz="3200" dirty="0" smtClean="0">
                <a:latin typeface="Arial" pitchFamily="34" charset="0"/>
                <a:cs typeface="Arial" pitchFamily="34" charset="0"/>
              </a:rPr>
              <a:t> </a:t>
            </a:r>
            <a:endParaRPr lang="fr-FR" sz="3200" dirty="0">
              <a:latin typeface="Arial" pitchFamily="34" charset="0"/>
              <a:cs typeface="Arial" pitchFamily="34" charset="0"/>
            </a:endParaRPr>
          </a:p>
        </p:txBody>
      </p:sp>
      <p:sp>
        <p:nvSpPr>
          <p:cNvPr id="19" name="Rectangle à coins arrondis 18"/>
          <p:cNvSpPr/>
          <p:nvPr/>
        </p:nvSpPr>
        <p:spPr>
          <a:xfrm>
            <a:off x="499971" y="28406757"/>
            <a:ext cx="13001716" cy="185738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928599" y="31049963"/>
            <a:ext cx="12144460" cy="35394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0" i="0" u="none" strike="noStrike" kern="0" cap="none" spc="0" normalizeH="0" baseline="0" noProof="0" dirty="0" smtClean="0">
                <a:ln>
                  <a:noFill/>
                </a:ln>
                <a:solidFill>
                  <a:sysClr val="windowText" lastClr="000000"/>
                </a:solidFill>
                <a:effectLst/>
                <a:uLnTx/>
                <a:uFillTx/>
                <a:latin typeface="Arial"/>
                <a:ea typeface="Calibri"/>
              </a:rPr>
              <a:t>Les CRSR accueillent les femmes référées par les centres de santé après constatation d’anomalies à l’examen clinique. Aujourd’hui, le Maroc compte près de 28 CRSR, répartis dans les principales régions du Royaume. Les femmes diagnostiquées avec un cancer au niveau du CRSR sont dirigées vers les centres d’oncologie les plus proches afin d’être prises en charge par des oncologues médicaux, des chirurgiens et des </a:t>
            </a:r>
            <a:r>
              <a:rPr kumimoji="0" lang="fr-FR" sz="3200" b="0" i="0" u="none" strike="noStrike" kern="0" cap="none" spc="0" normalizeH="0" baseline="0" noProof="0" dirty="0" err="1" smtClean="0">
                <a:ln>
                  <a:noFill/>
                </a:ln>
                <a:solidFill>
                  <a:sysClr val="windowText" lastClr="000000"/>
                </a:solidFill>
                <a:effectLst/>
                <a:uLnTx/>
                <a:uFillTx/>
                <a:latin typeface="Arial"/>
                <a:ea typeface="Calibri"/>
              </a:rPr>
              <a:t>radiothérapeutes</a:t>
            </a:r>
            <a:r>
              <a:rPr kumimoji="0" lang="fr-FR" sz="3200" b="0" i="0" u="none" strike="noStrike" kern="0" cap="none" spc="0" normalizeH="0" baseline="0" noProof="0" dirty="0" smtClean="0">
                <a:ln>
                  <a:noFill/>
                </a:ln>
                <a:solidFill>
                  <a:sysClr val="windowText" lastClr="000000"/>
                </a:solidFill>
                <a:effectLst/>
                <a:uLnTx/>
                <a:uFillTx/>
                <a:latin typeface="Arial"/>
                <a:ea typeface="Calibri"/>
              </a:rPr>
              <a:t>.</a:t>
            </a:r>
            <a:endParaRPr kumimoji="0" lang="fr-FR" sz="3200" b="0" i="0" u="none" strike="noStrike" kern="0" cap="none" spc="0" normalizeH="0" baseline="0" noProof="0" dirty="0">
              <a:ln>
                <a:noFill/>
              </a:ln>
              <a:solidFill>
                <a:sysClr val="windowText" lastClr="000000"/>
              </a:solidFill>
              <a:effectLst/>
              <a:uLnTx/>
              <a:uFillTx/>
            </a:endParaRPr>
          </a:p>
        </p:txBody>
      </p:sp>
      <p:pic>
        <p:nvPicPr>
          <p:cNvPr id="22" name="Picture 9"/>
          <p:cNvPicPr>
            <a:picLocks noChangeAspect="1" noChangeArrowheads="1"/>
          </p:cNvPicPr>
          <p:nvPr/>
        </p:nvPicPr>
        <p:blipFill>
          <a:blip r:embed="rId5"/>
          <a:srcRect/>
          <a:stretch>
            <a:fillRect/>
          </a:stretch>
        </p:blipFill>
        <p:spPr bwMode="auto">
          <a:xfrm>
            <a:off x="785723" y="35336243"/>
            <a:ext cx="12430212" cy="9144064"/>
          </a:xfrm>
          <a:prstGeom prst="rect">
            <a:avLst/>
          </a:prstGeom>
          <a:noFill/>
          <a:ln w="9525">
            <a:noFill/>
            <a:miter lim="800000"/>
            <a:headEnd/>
            <a:tailEnd/>
          </a:ln>
          <a:effectLst/>
        </p:spPr>
      </p:pic>
      <p:sp>
        <p:nvSpPr>
          <p:cNvPr id="24" name="Rectangle 23"/>
          <p:cNvSpPr/>
          <p:nvPr/>
        </p:nvSpPr>
        <p:spPr>
          <a:xfrm>
            <a:off x="3786119" y="45051811"/>
            <a:ext cx="571504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3200" b="1" i="0" u="none" strike="noStrike" kern="0" cap="none" spc="0" normalizeH="0" baseline="0" noProof="0" dirty="0" smtClean="0">
                <a:ln>
                  <a:noFill/>
                </a:ln>
                <a:solidFill>
                  <a:prstClr val="black"/>
                </a:solidFill>
                <a:effectLst/>
                <a:uLnTx/>
                <a:uFillTx/>
                <a:latin typeface="Arial" pitchFamily="34" charset="0"/>
                <a:cs typeface="Arial" pitchFamily="34" charset="0"/>
              </a:rPr>
              <a:t>Figure 3</a:t>
            </a:r>
            <a:r>
              <a:rPr kumimoji="0" lang="fr-FR" sz="3200" b="0" i="0" u="none" strike="noStrike" kern="0" cap="none" spc="0" normalizeH="0" baseline="0" noProof="0" dirty="0" smtClean="0">
                <a:ln>
                  <a:noFill/>
                </a:ln>
                <a:solidFill>
                  <a:prstClr val="black"/>
                </a:solidFill>
                <a:effectLst/>
                <a:uLnTx/>
                <a:uFillTx/>
                <a:latin typeface="Arial" pitchFamily="34" charset="0"/>
                <a:cs typeface="Arial" pitchFamily="34" charset="0"/>
              </a:rPr>
              <a:t>: Parcours de soin.</a:t>
            </a:r>
            <a:endParaRPr kumimoji="0" lang="fr-FR" sz="1800" b="0" i="0" u="none" strike="noStrike" kern="0" cap="none" spc="0" normalizeH="0" baseline="0" noProof="0" dirty="0">
              <a:ln>
                <a:noFill/>
              </a:ln>
              <a:solidFill>
                <a:sysClr val="windowText" lastClr="000000"/>
              </a:solidFill>
              <a:effectLst/>
              <a:uLnTx/>
              <a:uFillTx/>
            </a:endParaRPr>
          </a:p>
        </p:txBody>
      </p:sp>
      <p:sp>
        <p:nvSpPr>
          <p:cNvPr id="26" name="Rectangle à coins arrondis 25"/>
          <p:cNvSpPr/>
          <p:nvPr/>
        </p:nvSpPr>
        <p:spPr>
          <a:xfrm>
            <a:off x="13930315" y="28549633"/>
            <a:ext cx="12573088" cy="18431004"/>
          </a:xfrm>
          <a:prstGeom prst="roundRect">
            <a:avLst/>
          </a:prstGeom>
          <a:noFill/>
          <a:ln w="19050" cap="flat" cmpd="sng" algn="ctr">
            <a:solidFill>
              <a:srgbClr val="727CA3">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Gill Sans MT"/>
              <a:ea typeface="+mn-ea"/>
              <a:cs typeface="+mn-cs"/>
            </a:endParaRPr>
          </a:p>
        </p:txBody>
      </p:sp>
      <p:sp>
        <p:nvSpPr>
          <p:cNvPr id="28" name="ZoneTexte 27"/>
          <p:cNvSpPr txBox="1"/>
          <p:nvPr/>
        </p:nvSpPr>
        <p:spPr>
          <a:xfrm>
            <a:off x="1000037" y="29049699"/>
            <a:ext cx="11930147" cy="144655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4400" b="1" i="0" u="none" strike="noStrike" kern="0" cap="none" spc="0" normalizeH="0" baseline="0" noProof="0" dirty="0" smtClean="0">
                <a:ln>
                  <a:noFill/>
                </a:ln>
                <a:solidFill>
                  <a:srgbClr val="002060"/>
                </a:solidFill>
                <a:effectLst/>
                <a:uLnTx/>
                <a:uFillTx/>
                <a:latin typeface="Arial" pitchFamily="34" charset="0"/>
                <a:cs typeface="Arial" pitchFamily="34" charset="0"/>
              </a:rPr>
              <a:t>Parcours de soin: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4400" b="1" i="0" u="none" strike="noStrike" kern="0" cap="none" spc="0" normalizeH="0" baseline="0" noProof="0" dirty="0" smtClean="0">
                <a:ln>
                  <a:noFill/>
                </a:ln>
                <a:solidFill>
                  <a:srgbClr val="002060"/>
                </a:solidFill>
                <a:effectLst/>
                <a:uLnTx/>
                <a:uFillTx/>
                <a:latin typeface="Arial" pitchFamily="34" charset="0"/>
                <a:cs typeface="Arial" pitchFamily="34" charset="0"/>
              </a:rPr>
              <a:t>Du diagnostic au traitement</a:t>
            </a:r>
            <a:endParaRPr kumimoji="0" lang="fr-FR" sz="6600" b="1" i="0" u="none" strike="noStrike" kern="0" cap="none" spc="0" normalizeH="0" baseline="0" noProof="0" dirty="0" smtClean="0">
              <a:ln>
                <a:noFill/>
              </a:ln>
              <a:solidFill>
                <a:srgbClr val="9FB8CD"/>
              </a:solidFill>
              <a:effectLst/>
              <a:uLnTx/>
              <a:uFillTx/>
              <a:latin typeface="Arial" pitchFamily="34" charset="0"/>
              <a:cs typeface="Arial" pitchFamily="34" charset="0"/>
            </a:endParaRPr>
          </a:p>
        </p:txBody>
      </p:sp>
      <p:sp>
        <p:nvSpPr>
          <p:cNvPr id="29" name="ZoneTexte 28"/>
          <p:cNvSpPr txBox="1"/>
          <p:nvPr/>
        </p:nvSpPr>
        <p:spPr>
          <a:xfrm>
            <a:off x="14787571" y="29978393"/>
            <a:ext cx="11001452" cy="8463855"/>
          </a:xfrm>
          <a:prstGeom prst="rect">
            <a:avLst/>
          </a:prstGeom>
          <a:noFill/>
        </p:spPr>
        <p:txBody>
          <a:bodyPr wrap="square" rtlCol="0">
            <a:spAutoFit/>
          </a:bodyPr>
          <a:lstStyle/>
          <a:p>
            <a:r>
              <a:rPr lang="fr-FR" sz="3200" dirty="0" err="1" smtClean="0">
                <a:latin typeface="Arial"/>
                <a:ea typeface="Calibri"/>
              </a:rPr>
              <a:t>Mimouni</a:t>
            </a:r>
            <a:r>
              <a:rPr lang="fr-FR" sz="3200" dirty="0" smtClean="0">
                <a:latin typeface="Arial"/>
                <a:ea typeface="Calibri"/>
              </a:rPr>
              <a:t> et al. ont publié une analyse des délais de traitement du cancer du sein à l’Institut National d’Oncologie de Rabat. Le délai d’accès à ce centre était de 9±8jours, celui au diagnostic était de 33,5±21,2jours. Le délai d’accès à la RCP était de 20,4±16,9jours. Le délai d’accès à la 1</a:t>
            </a:r>
            <a:r>
              <a:rPr lang="fr-FR" sz="3200" baseline="30000" dirty="0" smtClean="0">
                <a:latin typeface="Arial"/>
                <a:ea typeface="Calibri"/>
              </a:rPr>
              <a:t>ère</a:t>
            </a:r>
            <a:r>
              <a:rPr lang="fr-FR" sz="3200" dirty="0" smtClean="0">
                <a:latin typeface="Arial"/>
                <a:ea typeface="Calibri"/>
              </a:rPr>
              <a:t> prise en charge était de 51,1±34,3jours pour la chimiothérapie néo-adjuvante et de 75,5±34,8jours pour la chirurgie. Le délai d’accès à la proposition thérapeutique postopératoire était de 49,2±25,2jours. Le délai d’accès à la chimiothérapie postopératoire était de 83,7±28,8jours et de 284±43,8 pour la radiothérapie postopératoire avec chimiothérapie adjuvante. Le délai global mammographie-radiothérapie était de 372±66,5jours.</a:t>
            </a:r>
          </a:p>
          <a:p>
            <a:r>
              <a:rPr lang="fr-FR" sz="3200" dirty="0" smtClean="0">
                <a:latin typeface="Arial"/>
                <a:ea typeface="Calibri"/>
              </a:rPr>
              <a:t>Dans le secteur privé le prise en charge des patientes est plus rapide, mais nous ne disposons pas de données publiées.</a:t>
            </a:r>
          </a:p>
          <a:p>
            <a:endParaRPr lang="fr-FR" sz="3200" dirty="0" smtClean="0">
              <a:latin typeface="Arial"/>
              <a:ea typeface="Calibri"/>
            </a:endParaRPr>
          </a:p>
        </p:txBody>
      </p:sp>
      <p:graphicFrame>
        <p:nvGraphicFramePr>
          <p:cNvPr id="33" name="Espace réservé du contenu 3"/>
          <p:cNvGraphicFramePr>
            <a:graphicFrameLocks/>
          </p:cNvGraphicFramePr>
          <p:nvPr/>
        </p:nvGraphicFramePr>
        <p:xfrm>
          <a:off x="15216199" y="40336903"/>
          <a:ext cx="10144196" cy="635798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4" name="ZoneTexte 33"/>
          <p:cNvSpPr txBox="1"/>
          <p:nvPr/>
        </p:nvSpPr>
        <p:spPr>
          <a:xfrm>
            <a:off x="14716133" y="29049699"/>
            <a:ext cx="10715700" cy="769441"/>
          </a:xfrm>
          <a:prstGeom prst="rect">
            <a:avLst/>
          </a:prstGeom>
          <a:noFill/>
        </p:spPr>
        <p:txBody>
          <a:bodyPr wrap="square" rtlCol="0">
            <a:spAutoFit/>
          </a:bodyPr>
          <a:lstStyle/>
          <a:p>
            <a:pPr algn="ctr"/>
            <a:r>
              <a:rPr lang="fr-FR" sz="4400" b="1" dirty="0" smtClean="0">
                <a:solidFill>
                  <a:srgbClr val="002060"/>
                </a:solidFill>
                <a:latin typeface="Arial" pitchFamily="34" charset="0"/>
                <a:cs typeface="Arial" pitchFamily="34" charset="0"/>
              </a:rPr>
              <a:t>Parcours de soin: Délais</a:t>
            </a:r>
          </a:p>
        </p:txBody>
      </p:sp>
      <p:sp>
        <p:nvSpPr>
          <p:cNvPr id="36" name="ZoneTexte 35"/>
          <p:cNvSpPr txBox="1"/>
          <p:nvPr/>
        </p:nvSpPr>
        <p:spPr>
          <a:xfrm>
            <a:off x="15368599" y="38514527"/>
            <a:ext cx="10206110" cy="110799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4400" b="1" i="0" u="none" strike="noStrike" kern="0" cap="none" spc="0" normalizeH="0" baseline="0" noProof="0" dirty="0" smtClean="0">
                <a:ln>
                  <a:noFill/>
                </a:ln>
                <a:solidFill>
                  <a:srgbClr val="002060"/>
                </a:solidFill>
                <a:effectLst/>
                <a:uLnTx/>
                <a:uFillTx/>
                <a:latin typeface="Arial" pitchFamily="34" charset="0"/>
                <a:cs typeface="Arial" pitchFamily="34" charset="0"/>
              </a:rPr>
              <a:t>Parcours de soin: Défis</a:t>
            </a:r>
            <a:r>
              <a:rPr kumimoji="0" lang="fr-FR" sz="6600" b="1" i="0" u="none" strike="noStrike" kern="0" cap="none" spc="0" normalizeH="0" baseline="0" noProof="0" dirty="0" smtClean="0">
                <a:ln>
                  <a:noFill/>
                </a:ln>
                <a:solidFill>
                  <a:srgbClr val="9FB8CD"/>
                </a:solidFill>
                <a:effectLst/>
                <a:uLnTx/>
                <a:uFillTx/>
                <a:latin typeface="Arial" pitchFamily="34" charset="0"/>
                <a:cs typeface="Arial" pitchFamily="34" charset="0"/>
              </a:rPr>
              <a:t> </a:t>
            </a:r>
          </a:p>
        </p:txBody>
      </p:sp>
    </p:spTree>
    <p:extLst>
      <p:ext uri="{BB962C8B-B14F-4D97-AF65-F5344CB8AC3E}">
        <p14:creationId xmlns:p14="http://schemas.microsoft.com/office/powerpoint/2010/main" val="416154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39</TotalTime>
  <Words>501</Words>
  <Application>Microsoft Office PowerPoint</Application>
  <PresentationFormat>Personnalisé</PresentationFormat>
  <Paragraphs>30</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Gill Sans MT</vt:lpstr>
      <vt:lpstr>Wingdings 3</vt:lpstr>
      <vt:lpstr>Thème Office</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Thierry Sala</dc:creator>
  <cp:lastModifiedBy>Pierre CAILLOL</cp:lastModifiedBy>
  <cp:revision>13</cp:revision>
  <dcterms:created xsi:type="dcterms:W3CDTF">2013-07-09T08:43:26Z</dcterms:created>
  <dcterms:modified xsi:type="dcterms:W3CDTF">2018-11-06T16:27:49Z</dcterms:modified>
</cp:coreProperties>
</file>