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003375" cy="47526575"/>
  <p:notesSz cx="6858000" cy="9144000"/>
  <p:defaultTextStyle>
    <a:defPPr>
      <a:defRPr lang="fr-FR"/>
    </a:defPPr>
    <a:lvl1pPr marL="0" algn="l" defTabSz="4769876" rtl="0" eaLnBrk="1" latinLnBrk="0" hangingPunct="1">
      <a:defRPr sz="9400" kern="1200">
        <a:solidFill>
          <a:schemeClr val="tx1"/>
        </a:solidFill>
        <a:latin typeface="+mn-lt"/>
        <a:ea typeface="+mn-ea"/>
        <a:cs typeface="+mn-cs"/>
      </a:defRPr>
    </a:lvl1pPr>
    <a:lvl2pPr marL="2384938" algn="l" defTabSz="4769876" rtl="0" eaLnBrk="1" latinLnBrk="0" hangingPunct="1">
      <a:defRPr sz="9400" kern="1200">
        <a:solidFill>
          <a:schemeClr val="tx1"/>
        </a:solidFill>
        <a:latin typeface="+mn-lt"/>
        <a:ea typeface="+mn-ea"/>
        <a:cs typeface="+mn-cs"/>
      </a:defRPr>
    </a:lvl2pPr>
    <a:lvl3pPr marL="4769876" algn="l" defTabSz="4769876" rtl="0" eaLnBrk="1" latinLnBrk="0" hangingPunct="1">
      <a:defRPr sz="9400" kern="1200">
        <a:solidFill>
          <a:schemeClr val="tx1"/>
        </a:solidFill>
        <a:latin typeface="+mn-lt"/>
        <a:ea typeface="+mn-ea"/>
        <a:cs typeface="+mn-cs"/>
      </a:defRPr>
    </a:lvl3pPr>
    <a:lvl4pPr marL="7154814" algn="l" defTabSz="4769876" rtl="0" eaLnBrk="1" latinLnBrk="0" hangingPunct="1">
      <a:defRPr sz="9400" kern="1200">
        <a:solidFill>
          <a:schemeClr val="tx1"/>
        </a:solidFill>
        <a:latin typeface="+mn-lt"/>
        <a:ea typeface="+mn-ea"/>
        <a:cs typeface="+mn-cs"/>
      </a:defRPr>
    </a:lvl4pPr>
    <a:lvl5pPr marL="9539752" algn="l" defTabSz="4769876" rtl="0" eaLnBrk="1" latinLnBrk="0" hangingPunct="1">
      <a:defRPr sz="9400" kern="1200">
        <a:solidFill>
          <a:schemeClr val="tx1"/>
        </a:solidFill>
        <a:latin typeface="+mn-lt"/>
        <a:ea typeface="+mn-ea"/>
        <a:cs typeface="+mn-cs"/>
      </a:defRPr>
    </a:lvl5pPr>
    <a:lvl6pPr marL="11924690" algn="l" defTabSz="4769876" rtl="0" eaLnBrk="1" latinLnBrk="0" hangingPunct="1">
      <a:defRPr sz="9400" kern="1200">
        <a:solidFill>
          <a:schemeClr val="tx1"/>
        </a:solidFill>
        <a:latin typeface="+mn-lt"/>
        <a:ea typeface="+mn-ea"/>
        <a:cs typeface="+mn-cs"/>
      </a:defRPr>
    </a:lvl6pPr>
    <a:lvl7pPr marL="14309628" algn="l" defTabSz="4769876" rtl="0" eaLnBrk="1" latinLnBrk="0" hangingPunct="1">
      <a:defRPr sz="9400" kern="1200">
        <a:solidFill>
          <a:schemeClr val="tx1"/>
        </a:solidFill>
        <a:latin typeface="+mn-lt"/>
        <a:ea typeface="+mn-ea"/>
        <a:cs typeface="+mn-cs"/>
      </a:defRPr>
    </a:lvl7pPr>
    <a:lvl8pPr marL="16694567" algn="l" defTabSz="4769876" rtl="0" eaLnBrk="1" latinLnBrk="0" hangingPunct="1">
      <a:defRPr sz="9400" kern="1200">
        <a:solidFill>
          <a:schemeClr val="tx1"/>
        </a:solidFill>
        <a:latin typeface="+mn-lt"/>
        <a:ea typeface="+mn-ea"/>
        <a:cs typeface="+mn-cs"/>
      </a:defRPr>
    </a:lvl8pPr>
    <a:lvl9pPr marL="19079505" algn="l" defTabSz="4769876" rtl="0" eaLnBrk="1" latinLnBrk="0" hangingPunct="1">
      <a:defRPr sz="9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969">
          <p15:clr>
            <a:srgbClr val="A4A3A4"/>
          </p15:clr>
        </p15:guide>
        <p15:guide id="2" pos="85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 d="100"/>
          <a:sy n="16" d="100"/>
        </p:scale>
        <p:origin x="3468" y="132"/>
      </p:cViewPr>
      <p:guideLst>
        <p:guide orient="horz" pos="14969"/>
        <p:guide pos="85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730FBD-97DA-41D8-9039-187A70EB2491}" type="datetimeFigureOut">
              <a:rPr lang="fr-FR" smtClean="0"/>
              <a:t>06/11/2018</a:t>
            </a:fld>
            <a:endParaRPr lang="fr-FR"/>
          </a:p>
        </p:txBody>
      </p:sp>
      <p:sp>
        <p:nvSpPr>
          <p:cNvPr id="4" name="Espace réservé de l'image des diapositives 3"/>
          <p:cNvSpPr>
            <a:spLocks noGrp="1" noRot="1" noChangeAspect="1"/>
          </p:cNvSpPr>
          <p:nvPr>
            <p:ph type="sldImg" idx="2"/>
          </p:nvPr>
        </p:nvSpPr>
        <p:spPr>
          <a:xfrm>
            <a:off x="2454275" y="685800"/>
            <a:ext cx="1949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70CDAF-CADC-4702-9DC8-5CB80527048E}" type="slidenum">
              <a:rPr lang="fr-FR" smtClean="0"/>
              <a:t>‹N°›</a:t>
            </a:fld>
            <a:endParaRPr lang="fr-FR"/>
          </a:p>
        </p:txBody>
      </p:sp>
    </p:spTree>
    <p:extLst>
      <p:ext uri="{BB962C8B-B14F-4D97-AF65-F5344CB8AC3E}">
        <p14:creationId xmlns:p14="http://schemas.microsoft.com/office/powerpoint/2010/main" val="3130429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370CDAF-CADC-4702-9DC8-5CB80527048E}" type="slidenum">
              <a:rPr lang="fr-FR" smtClean="0"/>
              <a:t>1</a:t>
            </a:fld>
            <a:endParaRPr lang="fr-FR"/>
          </a:p>
        </p:txBody>
      </p:sp>
    </p:spTree>
    <p:extLst>
      <p:ext uri="{BB962C8B-B14F-4D97-AF65-F5344CB8AC3E}">
        <p14:creationId xmlns:p14="http://schemas.microsoft.com/office/powerpoint/2010/main" val="2697569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025258" y="14764049"/>
            <a:ext cx="22952869" cy="10187413"/>
          </a:xfrm>
        </p:spPr>
        <p:txBody>
          <a:bodyPr/>
          <a:lstStyle/>
          <a:p>
            <a:r>
              <a:rPr lang="fr-FR" smtClean="0"/>
              <a:t>Modifiez le style du titre</a:t>
            </a:r>
            <a:endParaRPr lang="fr-FR"/>
          </a:p>
        </p:txBody>
      </p:sp>
      <p:sp>
        <p:nvSpPr>
          <p:cNvPr id="3" name="Sous-titre 2"/>
          <p:cNvSpPr>
            <a:spLocks noGrp="1"/>
          </p:cNvSpPr>
          <p:nvPr>
            <p:ph type="subTitle" idx="1"/>
          </p:nvPr>
        </p:nvSpPr>
        <p:spPr>
          <a:xfrm>
            <a:off x="4050506" y="26931726"/>
            <a:ext cx="18902363" cy="12145680"/>
          </a:xfrm>
        </p:spPr>
        <p:txBody>
          <a:bodyPr/>
          <a:lstStyle>
            <a:lvl1pPr marL="0" indent="0" algn="ctr">
              <a:buNone/>
              <a:defRPr>
                <a:solidFill>
                  <a:schemeClr val="tx1">
                    <a:tint val="75000"/>
                  </a:schemeClr>
                </a:solidFill>
              </a:defRPr>
            </a:lvl1pPr>
            <a:lvl2pPr marL="2384938" indent="0" algn="ctr">
              <a:buNone/>
              <a:defRPr>
                <a:solidFill>
                  <a:schemeClr val="tx1">
                    <a:tint val="75000"/>
                  </a:schemeClr>
                </a:solidFill>
              </a:defRPr>
            </a:lvl2pPr>
            <a:lvl3pPr marL="4769876" indent="0" algn="ctr">
              <a:buNone/>
              <a:defRPr>
                <a:solidFill>
                  <a:schemeClr val="tx1">
                    <a:tint val="75000"/>
                  </a:schemeClr>
                </a:solidFill>
              </a:defRPr>
            </a:lvl3pPr>
            <a:lvl4pPr marL="7154814" indent="0" algn="ctr">
              <a:buNone/>
              <a:defRPr>
                <a:solidFill>
                  <a:schemeClr val="tx1">
                    <a:tint val="75000"/>
                  </a:schemeClr>
                </a:solidFill>
              </a:defRPr>
            </a:lvl4pPr>
            <a:lvl5pPr marL="9539752" indent="0" algn="ctr">
              <a:buNone/>
              <a:defRPr>
                <a:solidFill>
                  <a:schemeClr val="tx1">
                    <a:tint val="75000"/>
                  </a:schemeClr>
                </a:solidFill>
              </a:defRPr>
            </a:lvl5pPr>
            <a:lvl6pPr marL="11924690" indent="0" algn="ctr">
              <a:buNone/>
              <a:defRPr>
                <a:solidFill>
                  <a:schemeClr val="tx1">
                    <a:tint val="75000"/>
                  </a:schemeClr>
                </a:solidFill>
              </a:defRPr>
            </a:lvl6pPr>
            <a:lvl7pPr marL="14309628" indent="0" algn="ctr">
              <a:buNone/>
              <a:defRPr>
                <a:solidFill>
                  <a:schemeClr val="tx1">
                    <a:tint val="75000"/>
                  </a:schemeClr>
                </a:solidFill>
              </a:defRPr>
            </a:lvl7pPr>
            <a:lvl8pPr marL="16694567" indent="0" algn="ctr">
              <a:buNone/>
              <a:defRPr>
                <a:solidFill>
                  <a:schemeClr val="tx1">
                    <a:tint val="75000"/>
                  </a:schemeClr>
                </a:solidFill>
              </a:defRPr>
            </a:lvl8pPr>
            <a:lvl9pPr marL="19079505"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1629154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130241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9577444" y="1430194"/>
            <a:ext cx="6075762" cy="3040821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350169" y="1430194"/>
            <a:ext cx="17777225" cy="3040821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402319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4034815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133083" y="30540232"/>
            <a:ext cx="22952869" cy="9439306"/>
          </a:xfrm>
        </p:spPr>
        <p:txBody>
          <a:bodyPr anchor="t"/>
          <a:lstStyle>
            <a:lvl1pPr algn="l">
              <a:defRPr sz="20900" b="1" cap="all"/>
            </a:lvl1pPr>
          </a:lstStyle>
          <a:p>
            <a:r>
              <a:rPr lang="fr-FR" smtClean="0"/>
              <a:t>Modifiez le style du titre</a:t>
            </a:r>
            <a:endParaRPr lang="fr-FR"/>
          </a:p>
        </p:txBody>
      </p:sp>
      <p:sp>
        <p:nvSpPr>
          <p:cNvPr id="3" name="Espace réservé du texte 2"/>
          <p:cNvSpPr>
            <a:spLocks noGrp="1"/>
          </p:cNvSpPr>
          <p:nvPr>
            <p:ph type="body" idx="1"/>
          </p:nvPr>
        </p:nvSpPr>
        <p:spPr>
          <a:xfrm>
            <a:off x="2133083" y="20143796"/>
            <a:ext cx="22952869" cy="10396433"/>
          </a:xfrm>
        </p:spPr>
        <p:txBody>
          <a:bodyPr anchor="b"/>
          <a:lstStyle>
            <a:lvl1pPr marL="0" indent="0">
              <a:buNone/>
              <a:defRPr sz="10400">
                <a:solidFill>
                  <a:schemeClr val="tx1">
                    <a:tint val="75000"/>
                  </a:schemeClr>
                </a:solidFill>
              </a:defRPr>
            </a:lvl1pPr>
            <a:lvl2pPr marL="2384938" indent="0">
              <a:buNone/>
              <a:defRPr sz="9400">
                <a:solidFill>
                  <a:schemeClr val="tx1">
                    <a:tint val="75000"/>
                  </a:schemeClr>
                </a:solidFill>
              </a:defRPr>
            </a:lvl2pPr>
            <a:lvl3pPr marL="4769876" indent="0">
              <a:buNone/>
              <a:defRPr sz="8300">
                <a:solidFill>
                  <a:schemeClr val="tx1">
                    <a:tint val="75000"/>
                  </a:schemeClr>
                </a:solidFill>
              </a:defRPr>
            </a:lvl3pPr>
            <a:lvl4pPr marL="7154814" indent="0">
              <a:buNone/>
              <a:defRPr sz="7300">
                <a:solidFill>
                  <a:schemeClr val="tx1">
                    <a:tint val="75000"/>
                  </a:schemeClr>
                </a:solidFill>
              </a:defRPr>
            </a:lvl4pPr>
            <a:lvl5pPr marL="9539752" indent="0">
              <a:buNone/>
              <a:defRPr sz="7300">
                <a:solidFill>
                  <a:schemeClr val="tx1">
                    <a:tint val="75000"/>
                  </a:schemeClr>
                </a:solidFill>
              </a:defRPr>
            </a:lvl5pPr>
            <a:lvl6pPr marL="11924690" indent="0">
              <a:buNone/>
              <a:defRPr sz="7300">
                <a:solidFill>
                  <a:schemeClr val="tx1">
                    <a:tint val="75000"/>
                  </a:schemeClr>
                </a:solidFill>
              </a:defRPr>
            </a:lvl6pPr>
            <a:lvl7pPr marL="14309628" indent="0">
              <a:buNone/>
              <a:defRPr sz="7300">
                <a:solidFill>
                  <a:schemeClr val="tx1">
                    <a:tint val="75000"/>
                  </a:schemeClr>
                </a:solidFill>
              </a:defRPr>
            </a:lvl7pPr>
            <a:lvl8pPr marL="16694567" indent="0">
              <a:buNone/>
              <a:defRPr sz="7300">
                <a:solidFill>
                  <a:schemeClr val="tx1">
                    <a:tint val="75000"/>
                  </a:schemeClr>
                </a:solidFill>
              </a:defRPr>
            </a:lvl8pPr>
            <a:lvl9pPr marL="19079505" indent="0">
              <a:buNone/>
              <a:defRPr sz="73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406463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350172" y="8317159"/>
            <a:ext cx="11926493" cy="23521252"/>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13726716" y="8317159"/>
            <a:ext cx="11926493" cy="23521252"/>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85225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350169" y="1903272"/>
            <a:ext cx="24303038" cy="7921096"/>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1350169" y="10638481"/>
            <a:ext cx="11931182" cy="4433615"/>
          </a:xfrm>
        </p:spPr>
        <p:txBody>
          <a:bodyPr anchor="b"/>
          <a:lstStyle>
            <a:lvl1pPr marL="0" indent="0">
              <a:buNone/>
              <a:defRPr sz="12500" b="1"/>
            </a:lvl1pPr>
            <a:lvl2pPr marL="2384938" indent="0">
              <a:buNone/>
              <a:defRPr sz="10400" b="1"/>
            </a:lvl2pPr>
            <a:lvl3pPr marL="4769876" indent="0">
              <a:buNone/>
              <a:defRPr sz="9400" b="1"/>
            </a:lvl3pPr>
            <a:lvl4pPr marL="7154814" indent="0">
              <a:buNone/>
              <a:defRPr sz="8300" b="1"/>
            </a:lvl4pPr>
            <a:lvl5pPr marL="9539752" indent="0">
              <a:buNone/>
              <a:defRPr sz="8300" b="1"/>
            </a:lvl5pPr>
            <a:lvl6pPr marL="11924690" indent="0">
              <a:buNone/>
              <a:defRPr sz="8300" b="1"/>
            </a:lvl6pPr>
            <a:lvl7pPr marL="14309628" indent="0">
              <a:buNone/>
              <a:defRPr sz="8300" b="1"/>
            </a:lvl7pPr>
            <a:lvl8pPr marL="16694567" indent="0">
              <a:buNone/>
              <a:defRPr sz="8300" b="1"/>
            </a:lvl8pPr>
            <a:lvl9pPr marL="19079505" indent="0">
              <a:buNone/>
              <a:defRPr sz="8300" b="1"/>
            </a:lvl9pPr>
          </a:lstStyle>
          <a:p>
            <a:pPr lvl="0"/>
            <a:r>
              <a:rPr lang="fr-FR" smtClean="0"/>
              <a:t>Modifiez les styles du texte du masque</a:t>
            </a:r>
          </a:p>
        </p:txBody>
      </p:sp>
      <p:sp>
        <p:nvSpPr>
          <p:cNvPr id="4" name="Espace réservé du contenu 3"/>
          <p:cNvSpPr>
            <a:spLocks noGrp="1"/>
          </p:cNvSpPr>
          <p:nvPr>
            <p:ph sz="half" idx="2"/>
          </p:nvPr>
        </p:nvSpPr>
        <p:spPr>
          <a:xfrm>
            <a:off x="1350169" y="15072083"/>
            <a:ext cx="11931182" cy="27382792"/>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13717347" y="10638481"/>
            <a:ext cx="11935865" cy="4433615"/>
          </a:xfrm>
        </p:spPr>
        <p:txBody>
          <a:bodyPr anchor="b"/>
          <a:lstStyle>
            <a:lvl1pPr marL="0" indent="0">
              <a:buNone/>
              <a:defRPr sz="12500" b="1"/>
            </a:lvl1pPr>
            <a:lvl2pPr marL="2384938" indent="0">
              <a:buNone/>
              <a:defRPr sz="10400" b="1"/>
            </a:lvl2pPr>
            <a:lvl3pPr marL="4769876" indent="0">
              <a:buNone/>
              <a:defRPr sz="9400" b="1"/>
            </a:lvl3pPr>
            <a:lvl4pPr marL="7154814" indent="0">
              <a:buNone/>
              <a:defRPr sz="8300" b="1"/>
            </a:lvl4pPr>
            <a:lvl5pPr marL="9539752" indent="0">
              <a:buNone/>
              <a:defRPr sz="8300" b="1"/>
            </a:lvl5pPr>
            <a:lvl6pPr marL="11924690" indent="0">
              <a:buNone/>
              <a:defRPr sz="8300" b="1"/>
            </a:lvl6pPr>
            <a:lvl7pPr marL="14309628" indent="0">
              <a:buNone/>
              <a:defRPr sz="8300" b="1"/>
            </a:lvl7pPr>
            <a:lvl8pPr marL="16694567" indent="0">
              <a:buNone/>
              <a:defRPr sz="8300" b="1"/>
            </a:lvl8pPr>
            <a:lvl9pPr marL="19079505" indent="0">
              <a:buNone/>
              <a:defRPr sz="8300" b="1"/>
            </a:lvl9pPr>
          </a:lstStyle>
          <a:p>
            <a:pPr lvl="0"/>
            <a:r>
              <a:rPr lang="fr-FR" smtClean="0"/>
              <a:t>Modifiez les styles du texte du masque</a:t>
            </a:r>
          </a:p>
        </p:txBody>
      </p:sp>
      <p:sp>
        <p:nvSpPr>
          <p:cNvPr id="6" name="Espace réservé du contenu 5"/>
          <p:cNvSpPr>
            <a:spLocks noGrp="1"/>
          </p:cNvSpPr>
          <p:nvPr>
            <p:ph sz="quarter" idx="4"/>
          </p:nvPr>
        </p:nvSpPr>
        <p:spPr>
          <a:xfrm>
            <a:off x="13717347" y="15072083"/>
            <a:ext cx="11935865" cy="27382792"/>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01233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1362197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92809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50174" y="1892261"/>
            <a:ext cx="8883924" cy="8053119"/>
          </a:xfrm>
        </p:spPr>
        <p:txBody>
          <a:bodyPr anchor="b"/>
          <a:lstStyle>
            <a:lvl1pPr algn="l">
              <a:defRPr sz="10400" b="1"/>
            </a:lvl1pPr>
          </a:lstStyle>
          <a:p>
            <a:r>
              <a:rPr lang="fr-FR" smtClean="0"/>
              <a:t>Modifiez le style du titre</a:t>
            </a:r>
            <a:endParaRPr lang="fr-FR"/>
          </a:p>
        </p:txBody>
      </p:sp>
      <p:sp>
        <p:nvSpPr>
          <p:cNvPr id="3" name="Espace réservé du contenu 2"/>
          <p:cNvSpPr>
            <a:spLocks noGrp="1"/>
          </p:cNvSpPr>
          <p:nvPr>
            <p:ph idx="1"/>
          </p:nvPr>
        </p:nvSpPr>
        <p:spPr>
          <a:xfrm>
            <a:off x="10557574" y="1892276"/>
            <a:ext cx="15095635" cy="40562617"/>
          </a:xfrm>
        </p:spPr>
        <p:txBody>
          <a:bodyPr/>
          <a:lstStyle>
            <a:lvl1pPr>
              <a:defRPr sz="16700"/>
            </a:lvl1pPr>
            <a:lvl2pPr>
              <a:defRPr sz="14600"/>
            </a:lvl2pPr>
            <a:lvl3pPr>
              <a:defRPr sz="12500"/>
            </a:lvl3pPr>
            <a:lvl4pPr>
              <a:defRPr sz="10400"/>
            </a:lvl4pPr>
            <a:lvl5pPr>
              <a:defRPr sz="10400"/>
            </a:lvl5pPr>
            <a:lvl6pPr>
              <a:defRPr sz="10400"/>
            </a:lvl6pPr>
            <a:lvl7pPr>
              <a:defRPr sz="10400"/>
            </a:lvl7pPr>
            <a:lvl8pPr>
              <a:defRPr sz="10400"/>
            </a:lvl8pPr>
            <a:lvl9pPr>
              <a:defRPr sz="10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1350174" y="9945388"/>
            <a:ext cx="8883924" cy="32509497"/>
          </a:xfrm>
        </p:spPr>
        <p:txBody>
          <a:bodyPr/>
          <a:lstStyle>
            <a:lvl1pPr marL="0" indent="0">
              <a:buNone/>
              <a:defRPr sz="7300"/>
            </a:lvl1pPr>
            <a:lvl2pPr marL="2384938" indent="0">
              <a:buNone/>
              <a:defRPr sz="6300"/>
            </a:lvl2pPr>
            <a:lvl3pPr marL="4769876" indent="0">
              <a:buNone/>
              <a:defRPr sz="5200"/>
            </a:lvl3pPr>
            <a:lvl4pPr marL="7154814" indent="0">
              <a:buNone/>
              <a:defRPr sz="4700"/>
            </a:lvl4pPr>
            <a:lvl5pPr marL="9539752" indent="0">
              <a:buNone/>
              <a:defRPr sz="4700"/>
            </a:lvl5pPr>
            <a:lvl6pPr marL="11924690" indent="0">
              <a:buNone/>
              <a:defRPr sz="4700"/>
            </a:lvl6pPr>
            <a:lvl7pPr marL="14309628" indent="0">
              <a:buNone/>
              <a:defRPr sz="4700"/>
            </a:lvl7pPr>
            <a:lvl8pPr marL="16694567" indent="0">
              <a:buNone/>
              <a:defRPr sz="4700"/>
            </a:lvl8pPr>
            <a:lvl9pPr marL="19079505" indent="0">
              <a:buNone/>
              <a:defRPr sz="47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93077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92851" y="33268602"/>
            <a:ext cx="16202025" cy="3927554"/>
          </a:xfrm>
        </p:spPr>
        <p:txBody>
          <a:bodyPr anchor="b"/>
          <a:lstStyle>
            <a:lvl1pPr algn="l">
              <a:defRPr sz="10400" b="1"/>
            </a:lvl1pPr>
          </a:lstStyle>
          <a:p>
            <a:r>
              <a:rPr lang="fr-FR" smtClean="0"/>
              <a:t>Modifiez le style du titre</a:t>
            </a:r>
            <a:endParaRPr lang="fr-FR"/>
          </a:p>
        </p:txBody>
      </p:sp>
      <p:sp>
        <p:nvSpPr>
          <p:cNvPr id="3" name="Espace réservé pour une image  2"/>
          <p:cNvSpPr>
            <a:spLocks noGrp="1"/>
          </p:cNvSpPr>
          <p:nvPr>
            <p:ph type="pic" idx="1"/>
          </p:nvPr>
        </p:nvSpPr>
        <p:spPr>
          <a:xfrm>
            <a:off x="5292851" y="4246586"/>
            <a:ext cx="16202025" cy="28515945"/>
          </a:xfrm>
        </p:spPr>
        <p:txBody>
          <a:bodyPr/>
          <a:lstStyle>
            <a:lvl1pPr marL="0" indent="0">
              <a:buNone/>
              <a:defRPr sz="16700"/>
            </a:lvl1pPr>
            <a:lvl2pPr marL="2384938" indent="0">
              <a:buNone/>
              <a:defRPr sz="14600"/>
            </a:lvl2pPr>
            <a:lvl3pPr marL="4769876" indent="0">
              <a:buNone/>
              <a:defRPr sz="12500"/>
            </a:lvl3pPr>
            <a:lvl4pPr marL="7154814" indent="0">
              <a:buNone/>
              <a:defRPr sz="10400"/>
            </a:lvl4pPr>
            <a:lvl5pPr marL="9539752" indent="0">
              <a:buNone/>
              <a:defRPr sz="10400"/>
            </a:lvl5pPr>
            <a:lvl6pPr marL="11924690" indent="0">
              <a:buNone/>
              <a:defRPr sz="10400"/>
            </a:lvl6pPr>
            <a:lvl7pPr marL="14309628" indent="0">
              <a:buNone/>
              <a:defRPr sz="10400"/>
            </a:lvl7pPr>
            <a:lvl8pPr marL="16694567" indent="0">
              <a:buNone/>
              <a:defRPr sz="10400"/>
            </a:lvl8pPr>
            <a:lvl9pPr marL="19079505" indent="0">
              <a:buNone/>
              <a:defRPr sz="10400"/>
            </a:lvl9pPr>
          </a:lstStyle>
          <a:p>
            <a:endParaRPr lang="fr-FR"/>
          </a:p>
        </p:txBody>
      </p:sp>
      <p:sp>
        <p:nvSpPr>
          <p:cNvPr id="4" name="Espace réservé du texte 3"/>
          <p:cNvSpPr>
            <a:spLocks noGrp="1"/>
          </p:cNvSpPr>
          <p:nvPr>
            <p:ph type="body" sz="half" idx="2"/>
          </p:nvPr>
        </p:nvSpPr>
        <p:spPr>
          <a:xfrm>
            <a:off x="5292851" y="37196151"/>
            <a:ext cx="16202025" cy="5577772"/>
          </a:xfrm>
        </p:spPr>
        <p:txBody>
          <a:bodyPr/>
          <a:lstStyle>
            <a:lvl1pPr marL="0" indent="0">
              <a:buNone/>
              <a:defRPr sz="7300"/>
            </a:lvl1pPr>
            <a:lvl2pPr marL="2384938" indent="0">
              <a:buNone/>
              <a:defRPr sz="6300"/>
            </a:lvl2pPr>
            <a:lvl3pPr marL="4769876" indent="0">
              <a:buNone/>
              <a:defRPr sz="5200"/>
            </a:lvl3pPr>
            <a:lvl4pPr marL="7154814" indent="0">
              <a:buNone/>
              <a:defRPr sz="4700"/>
            </a:lvl4pPr>
            <a:lvl5pPr marL="9539752" indent="0">
              <a:buNone/>
              <a:defRPr sz="4700"/>
            </a:lvl5pPr>
            <a:lvl6pPr marL="11924690" indent="0">
              <a:buNone/>
              <a:defRPr sz="4700"/>
            </a:lvl6pPr>
            <a:lvl7pPr marL="14309628" indent="0">
              <a:buNone/>
              <a:defRPr sz="4700"/>
            </a:lvl7pPr>
            <a:lvl8pPr marL="16694567" indent="0">
              <a:buNone/>
              <a:defRPr sz="4700"/>
            </a:lvl8pPr>
            <a:lvl9pPr marL="19079505" indent="0">
              <a:buNone/>
              <a:defRPr sz="47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94421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350169" y="1903272"/>
            <a:ext cx="24303038" cy="7921096"/>
          </a:xfrm>
          <a:prstGeom prst="rect">
            <a:avLst/>
          </a:prstGeom>
        </p:spPr>
        <p:txBody>
          <a:bodyPr vert="horz" lIns="476988" tIns="238494" rIns="476988" bIns="238494"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1350169" y="11089547"/>
            <a:ext cx="24303038" cy="31365341"/>
          </a:xfrm>
          <a:prstGeom prst="rect">
            <a:avLst/>
          </a:prstGeom>
        </p:spPr>
        <p:txBody>
          <a:bodyPr vert="horz" lIns="476988" tIns="238494" rIns="476988" bIns="238494"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1350169" y="44050097"/>
            <a:ext cx="6300788" cy="2530354"/>
          </a:xfrm>
          <a:prstGeom prst="rect">
            <a:avLst/>
          </a:prstGeom>
        </p:spPr>
        <p:txBody>
          <a:bodyPr vert="horz" lIns="476988" tIns="238494" rIns="476988" bIns="238494" rtlCol="0" anchor="ctr"/>
          <a:lstStyle>
            <a:lvl1pPr algn="l">
              <a:defRPr sz="6300">
                <a:solidFill>
                  <a:schemeClr val="tx1">
                    <a:tint val="75000"/>
                  </a:schemeClr>
                </a:solidFill>
              </a:defRPr>
            </a:lvl1p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3"/>
          </p:nvPr>
        </p:nvSpPr>
        <p:spPr>
          <a:xfrm>
            <a:off x="9226158" y="44050097"/>
            <a:ext cx="8551069" cy="2530354"/>
          </a:xfrm>
          <a:prstGeom prst="rect">
            <a:avLst/>
          </a:prstGeom>
        </p:spPr>
        <p:txBody>
          <a:bodyPr vert="horz" lIns="476988" tIns="238494" rIns="476988" bIns="238494" rtlCol="0" anchor="ctr"/>
          <a:lstStyle>
            <a:lvl1pPr algn="ctr">
              <a:defRPr sz="6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9352419" y="44050097"/>
            <a:ext cx="6300788" cy="2530354"/>
          </a:xfrm>
          <a:prstGeom prst="rect">
            <a:avLst/>
          </a:prstGeom>
        </p:spPr>
        <p:txBody>
          <a:bodyPr vert="horz" lIns="476988" tIns="238494" rIns="476988" bIns="238494" rtlCol="0" anchor="ctr"/>
          <a:lstStyle>
            <a:lvl1pPr algn="r">
              <a:defRPr sz="6300">
                <a:solidFill>
                  <a:schemeClr val="tx1">
                    <a:tint val="75000"/>
                  </a:schemeClr>
                </a:solidFill>
              </a:defRPr>
            </a:lvl1pPr>
          </a:lstStyle>
          <a:p>
            <a:fld id="{73819173-E496-4431-9A13-CB37659C50E3}" type="slidenum">
              <a:rPr lang="fr-FR" smtClean="0"/>
              <a:pPr/>
              <a:t>‹N°›</a:t>
            </a:fld>
            <a:endParaRPr lang="fr-FR"/>
          </a:p>
        </p:txBody>
      </p:sp>
    </p:spTree>
    <p:extLst>
      <p:ext uri="{BB962C8B-B14F-4D97-AF65-F5344CB8AC3E}">
        <p14:creationId xmlns:p14="http://schemas.microsoft.com/office/powerpoint/2010/main" val="3994897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69876" rtl="0" eaLnBrk="1" latinLnBrk="0" hangingPunct="1">
        <a:spcBef>
          <a:spcPct val="0"/>
        </a:spcBef>
        <a:buNone/>
        <a:defRPr sz="23000" kern="1200">
          <a:solidFill>
            <a:schemeClr val="tx1"/>
          </a:solidFill>
          <a:latin typeface="+mj-lt"/>
          <a:ea typeface="+mj-ea"/>
          <a:cs typeface="+mj-cs"/>
        </a:defRPr>
      </a:lvl1pPr>
    </p:titleStyle>
    <p:bodyStyle>
      <a:lvl1pPr marL="1788704" indent="-1788704" algn="l" defTabSz="4769876" rtl="0" eaLnBrk="1" latinLnBrk="0" hangingPunct="1">
        <a:spcBef>
          <a:spcPct val="20000"/>
        </a:spcBef>
        <a:buFont typeface="Arial" pitchFamily="34" charset="0"/>
        <a:buChar char="•"/>
        <a:defRPr sz="16700" kern="1200">
          <a:solidFill>
            <a:schemeClr val="tx1"/>
          </a:solidFill>
          <a:latin typeface="+mn-lt"/>
          <a:ea typeface="+mn-ea"/>
          <a:cs typeface="+mn-cs"/>
        </a:defRPr>
      </a:lvl1pPr>
      <a:lvl2pPr marL="3875524" indent="-1490586" algn="l" defTabSz="4769876" rtl="0" eaLnBrk="1" latinLnBrk="0" hangingPunct="1">
        <a:spcBef>
          <a:spcPct val="20000"/>
        </a:spcBef>
        <a:buFont typeface="Arial" pitchFamily="34" charset="0"/>
        <a:buChar char="–"/>
        <a:defRPr sz="14600" kern="1200">
          <a:solidFill>
            <a:schemeClr val="tx1"/>
          </a:solidFill>
          <a:latin typeface="+mn-lt"/>
          <a:ea typeface="+mn-ea"/>
          <a:cs typeface="+mn-cs"/>
        </a:defRPr>
      </a:lvl2pPr>
      <a:lvl3pPr marL="5962345" indent="-1192469" algn="l" defTabSz="4769876" rtl="0" eaLnBrk="1" latinLnBrk="0" hangingPunct="1">
        <a:spcBef>
          <a:spcPct val="20000"/>
        </a:spcBef>
        <a:buFont typeface="Arial" pitchFamily="34" charset="0"/>
        <a:buChar char="•"/>
        <a:defRPr sz="12500" kern="1200">
          <a:solidFill>
            <a:schemeClr val="tx1"/>
          </a:solidFill>
          <a:latin typeface="+mn-lt"/>
          <a:ea typeface="+mn-ea"/>
          <a:cs typeface="+mn-cs"/>
        </a:defRPr>
      </a:lvl3pPr>
      <a:lvl4pPr marL="8347283"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4pPr>
      <a:lvl5pPr marL="10732221"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5pPr>
      <a:lvl6pPr marL="13117159"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6pPr>
      <a:lvl7pPr marL="15502098"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7pPr>
      <a:lvl8pPr marL="17887036"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8pPr>
      <a:lvl9pPr marL="20271974"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9pPr>
    </p:bodyStyle>
    <p:otherStyle>
      <a:defPPr>
        <a:defRPr lang="fr-FR"/>
      </a:defPPr>
      <a:lvl1pPr marL="0" algn="l" defTabSz="4769876" rtl="0" eaLnBrk="1" latinLnBrk="0" hangingPunct="1">
        <a:defRPr sz="9400" kern="1200">
          <a:solidFill>
            <a:schemeClr val="tx1"/>
          </a:solidFill>
          <a:latin typeface="+mn-lt"/>
          <a:ea typeface="+mn-ea"/>
          <a:cs typeface="+mn-cs"/>
        </a:defRPr>
      </a:lvl1pPr>
      <a:lvl2pPr marL="2384938" algn="l" defTabSz="4769876" rtl="0" eaLnBrk="1" latinLnBrk="0" hangingPunct="1">
        <a:defRPr sz="9400" kern="1200">
          <a:solidFill>
            <a:schemeClr val="tx1"/>
          </a:solidFill>
          <a:latin typeface="+mn-lt"/>
          <a:ea typeface="+mn-ea"/>
          <a:cs typeface="+mn-cs"/>
        </a:defRPr>
      </a:lvl2pPr>
      <a:lvl3pPr marL="4769876" algn="l" defTabSz="4769876" rtl="0" eaLnBrk="1" latinLnBrk="0" hangingPunct="1">
        <a:defRPr sz="9400" kern="1200">
          <a:solidFill>
            <a:schemeClr val="tx1"/>
          </a:solidFill>
          <a:latin typeface="+mn-lt"/>
          <a:ea typeface="+mn-ea"/>
          <a:cs typeface="+mn-cs"/>
        </a:defRPr>
      </a:lvl3pPr>
      <a:lvl4pPr marL="7154814" algn="l" defTabSz="4769876" rtl="0" eaLnBrk="1" latinLnBrk="0" hangingPunct="1">
        <a:defRPr sz="9400" kern="1200">
          <a:solidFill>
            <a:schemeClr val="tx1"/>
          </a:solidFill>
          <a:latin typeface="+mn-lt"/>
          <a:ea typeface="+mn-ea"/>
          <a:cs typeface="+mn-cs"/>
        </a:defRPr>
      </a:lvl4pPr>
      <a:lvl5pPr marL="9539752" algn="l" defTabSz="4769876" rtl="0" eaLnBrk="1" latinLnBrk="0" hangingPunct="1">
        <a:defRPr sz="9400" kern="1200">
          <a:solidFill>
            <a:schemeClr val="tx1"/>
          </a:solidFill>
          <a:latin typeface="+mn-lt"/>
          <a:ea typeface="+mn-ea"/>
          <a:cs typeface="+mn-cs"/>
        </a:defRPr>
      </a:lvl5pPr>
      <a:lvl6pPr marL="11924690" algn="l" defTabSz="4769876" rtl="0" eaLnBrk="1" latinLnBrk="0" hangingPunct="1">
        <a:defRPr sz="9400" kern="1200">
          <a:solidFill>
            <a:schemeClr val="tx1"/>
          </a:solidFill>
          <a:latin typeface="+mn-lt"/>
          <a:ea typeface="+mn-ea"/>
          <a:cs typeface="+mn-cs"/>
        </a:defRPr>
      </a:lvl6pPr>
      <a:lvl7pPr marL="14309628" algn="l" defTabSz="4769876" rtl="0" eaLnBrk="1" latinLnBrk="0" hangingPunct="1">
        <a:defRPr sz="9400" kern="1200">
          <a:solidFill>
            <a:schemeClr val="tx1"/>
          </a:solidFill>
          <a:latin typeface="+mn-lt"/>
          <a:ea typeface="+mn-ea"/>
          <a:cs typeface="+mn-cs"/>
        </a:defRPr>
      </a:lvl7pPr>
      <a:lvl8pPr marL="16694567" algn="l" defTabSz="4769876" rtl="0" eaLnBrk="1" latinLnBrk="0" hangingPunct="1">
        <a:defRPr sz="9400" kern="1200">
          <a:solidFill>
            <a:schemeClr val="tx1"/>
          </a:solidFill>
          <a:latin typeface="+mn-lt"/>
          <a:ea typeface="+mn-ea"/>
          <a:cs typeface="+mn-cs"/>
        </a:defRPr>
      </a:lvl8pPr>
      <a:lvl9pPr marL="19079505" algn="l" defTabSz="4769876" rtl="0" eaLnBrk="1" latinLnBrk="0" hangingPunct="1">
        <a:defRPr sz="9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s://fr.wikipedia.org/wiki/Covariance" TargetMode="External"/><Relationship Id="rId7" Type="http://schemas.openxmlformats.org/officeDocument/2006/relationships/image" Target="../media/image3.png"/><Relationship Id="rId12" Type="http://schemas.openxmlformats.org/officeDocument/2006/relationships/image" Target="../media/image8.png"/><Relationship Id="rId17" Type="http://schemas.openxmlformats.org/officeDocument/2006/relationships/hyperlink" Target="mailto:caidsa@yahoo.com" TargetMode="External"/><Relationship Id="rId2" Type="http://schemas.openxmlformats.org/officeDocument/2006/relationships/notesSlide" Target="../notesSlides/notesSlide1.xml"/><Relationship Id="rId16"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hyperlink" Target="https://fr.wikipedia.org/wiki/%C3%89cart_type" TargetMode="External"/><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657" y="5189407"/>
            <a:ext cx="13001716" cy="420055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SWX</a:t>
            </a:r>
            <a:endParaRPr lang="fr-FR" dirty="0"/>
          </a:p>
        </p:txBody>
      </p:sp>
      <p:sp>
        <p:nvSpPr>
          <p:cNvPr id="5" name="Rectangle 4"/>
          <p:cNvSpPr/>
          <p:nvPr/>
        </p:nvSpPr>
        <p:spPr>
          <a:xfrm>
            <a:off x="13573125" y="5189407"/>
            <a:ext cx="13001716" cy="420055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6" name="Rectangle 2"/>
          <p:cNvSpPr>
            <a:spLocks noChangeArrowheads="1"/>
          </p:cNvSpPr>
          <p:nvPr/>
        </p:nvSpPr>
        <p:spPr bwMode="auto">
          <a:xfrm>
            <a:off x="499971" y="6632832"/>
            <a:ext cx="12644526"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Le cancer du sein est de plus en plus observé chez une population jeune (1), avec des caractéristiques épidémiologiques diagnostiques et pronostiques propres</a:t>
            </a:r>
            <a:r>
              <a:rPr kumimoji="0" lang="fr-FR" sz="2800" b="0" i="0" u="none" strike="noStrike" cap="none" normalizeH="0" dirty="0" smtClean="0">
                <a:ln>
                  <a:noFill/>
                </a:ln>
                <a:solidFill>
                  <a:schemeClr val="tx1"/>
                </a:solidFill>
                <a:effectLst/>
                <a:latin typeface="Arial" pitchFamily="34" charset="0"/>
                <a:ea typeface="Times New Roman" pitchFamily="18" charset="0"/>
                <a:cs typeface="Arial" pitchFamily="34" charset="0"/>
              </a:rPr>
              <a:t> (2)</a:t>
            </a:r>
            <a:r>
              <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 maladie est plus avancée au moment du diagnostic, avec  une lésion de taille plus importante, un envahissement ganglionnaire plus fréquent et globalement un stade plus élevé,</a:t>
            </a:r>
            <a:r>
              <a:rPr kumimoji="0" lang="fr-FR" sz="28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l’histologie des lésions chez la femme jeune semble être également plus agressive, moins bien différenciée et de prolifération plus rapide, par conséquence le pronostic plus mauvais (4).</a:t>
            </a:r>
          </a:p>
        </p:txBody>
      </p:sp>
      <p:sp>
        <p:nvSpPr>
          <p:cNvPr id="10" name="Titre 1"/>
          <p:cNvSpPr txBox="1">
            <a:spLocks/>
          </p:cNvSpPr>
          <p:nvPr/>
        </p:nvSpPr>
        <p:spPr>
          <a:xfrm>
            <a:off x="2214483" y="5403721"/>
            <a:ext cx="8929694" cy="1071569"/>
          </a:xfrm>
          <a:prstGeom prst="rect">
            <a:avLst/>
          </a:prstGeom>
        </p:spPr>
        <p:style>
          <a:lnRef idx="1">
            <a:schemeClr val="accent2"/>
          </a:lnRef>
          <a:fillRef idx="2">
            <a:schemeClr val="accent2"/>
          </a:fillRef>
          <a:effectRef idx="1">
            <a:schemeClr val="accent2"/>
          </a:effectRef>
          <a:fontRef idx="minor">
            <a:schemeClr val="dk1"/>
          </a:fontRef>
        </p:style>
        <p:txBody>
          <a:bodyPr vert="horz" lIns="431974" tIns="215984" rIns="431974" bIns="215984" rtlCol="0" anchor="ctr">
            <a:normAutofit/>
          </a:bodyPr>
          <a:lstStyle>
            <a:lvl1pPr algn="ctr" defTabSz="4320540" rtl="0" eaLnBrk="1" latinLnBrk="0" hangingPunct="1">
              <a:spcBef>
                <a:spcPct val="0"/>
              </a:spcBef>
              <a:buNone/>
              <a:defRPr sz="20800" kern="1200">
                <a:solidFill>
                  <a:schemeClr val="tx1"/>
                </a:solidFill>
                <a:latin typeface="+mj-lt"/>
                <a:ea typeface="+mj-ea"/>
                <a:cs typeface="+mj-cs"/>
              </a:defRPr>
            </a:lvl1pPr>
          </a:lstStyle>
          <a:p>
            <a:r>
              <a:rPr lang="fr-FR" sz="3600" b="1" dirty="0" smtClean="0">
                <a:latin typeface="Arial" pitchFamily="34" charset="0"/>
                <a:cs typeface="Arial" pitchFamily="34" charset="0"/>
              </a:rPr>
              <a:t>INTRODUCTION</a:t>
            </a:r>
            <a:endParaRPr lang="fr-FR" sz="3600" dirty="0">
              <a:latin typeface="Arial" pitchFamily="34" charset="0"/>
              <a:cs typeface="Arial" pitchFamily="34" charset="0"/>
            </a:endParaRPr>
          </a:p>
        </p:txBody>
      </p:sp>
      <p:sp>
        <p:nvSpPr>
          <p:cNvPr id="11" name="Rectangle 10"/>
          <p:cNvSpPr/>
          <p:nvPr/>
        </p:nvSpPr>
        <p:spPr>
          <a:xfrm>
            <a:off x="428533" y="11211373"/>
            <a:ext cx="12715964" cy="5693866"/>
          </a:xfrm>
          <a:prstGeom prst="rect">
            <a:avLst/>
          </a:prstGeom>
        </p:spPr>
        <p:txBody>
          <a:bodyPr wrap="square">
            <a:spAutoFit/>
          </a:bodyPr>
          <a:lstStyle/>
          <a:p>
            <a:pPr algn="just"/>
            <a:r>
              <a:rPr lang="fr-FR" sz="2800" dirty="0" smtClean="0">
                <a:solidFill>
                  <a:srgbClr val="000000"/>
                </a:solidFill>
                <a:latin typeface="Arial" pitchFamily="34" charset="0"/>
                <a:ea typeface="Times New Roman" pitchFamily="18" charset="0"/>
                <a:cs typeface="Arial" pitchFamily="34" charset="0"/>
              </a:rPr>
              <a:t>   Il s’agit d’une étude descriptive et prospective de deux ans allant du 01/01/2014 au 31/12/2015  réalisée dans le service d’oncologie médicale du EHS en LCC  de Blida,</a:t>
            </a:r>
            <a:r>
              <a:rPr lang="fr-FR" sz="2800" dirty="0" smtClean="0">
                <a:latin typeface="Arial" pitchFamily="34" charset="0"/>
                <a:ea typeface="Times New Roman" pitchFamily="18" charset="0"/>
                <a:cs typeface="Arial" pitchFamily="34" charset="0"/>
              </a:rPr>
              <a:t>  objectif est de décrire le profil clinique, histologique et </a:t>
            </a:r>
            <a:r>
              <a:rPr lang="fr-FR" sz="2800" dirty="0" err="1" smtClean="0">
                <a:latin typeface="Arial" pitchFamily="34" charset="0"/>
                <a:ea typeface="Times New Roman" pitchFamily="18" charset="0"/>
                <a:cs typeface="Arial" pitchFamily="34" charset="0"/>
              </a:rPr>
              <a:t>immuno</a:t>
            </a:r>
            <a:r>
              <a:rPr lang="fr-FR" sz="2800" dirty="0" smtClean="0">
                <a:latin typeface="Arial" pitchFamily="34" charset="0"/>
                <a:ea typeface="Times New Roman" pitchFamily="18" charset="0"/>
                <a:cs typeface="Arial" pitchFamily="34" charset="0"/>
              </a:rPr>
              <a:t>-histochimique   du cancer du sein chez les femmes jeunes de moins de 40 ans avec étude des corrélations entre les différents paramètres. </a:t>
            </a:r>
          </a:p>
          <a:p>
            <a:pPr algn="just"/>
            <a:r>
              <a:rPr lang="fr-FR" sz="2800" b="1" dirty="0" smtClean="0">
                <a:solidFill>
                  <a:srgbClr val="000000"/>
                </a:solidFill>
                <a:latin typeface="Arial" pitchFamily="34" charset="0"/>
                <a:ea typeface="Times New Roman" pitchFamily="18" charset="0"/>
                <a:cs typeface="Arial" pitchFamily="34" charset="0"/>
              </a:rPr>
              <a:t>    </a:t>
            </a:r>
            <a:r>
              <a:rPr lang="fr-FR" sz="2800" b="1" u="sng" dirty="0" smtClean="0">
                <a:solidFill>
                  <a:srgbClr val="000000"/>
                </a:solidFill>
                <a:latin typeface="Arial" pitchFamily="34" charset="0"/>
                <a:ea typeface="Times New Roman" pitchFamily="18" charset="0"/>
                <a:cs typeface="Arial" pitchFamily="34" charset="0"/>
              </a:rPr>
              <a:t>Etude statistique </a:t>
            </a:r>
            <a:r>
              <a:rPr lang="fr-FR" sz="2800" dirty="0" smtClean="0">
                <a:solidFill>
                  <a:srgbClr val="000000"/>
                </a:solidFill>
                <a:latin typeface="Arial" pitchFamily="34" charset="0"/>
                <a:ea typeface="Times New Roman" pitchFamily="18" charset="0"/>
                <a:cs typeface="Arial" pitchFamily="34" charset="0"/>
              </a:rPr>
              <a:t>: Nos résultats ont été regroupés sur une base de données Excel puis traités par le logiciel STATISTICA  version 8.0 et le logiciel Graph Pad </a:t>
            </a:r>
            <a:r>
              <a:rPr lang="fr-FR" sz="2800" dirty="0" err="1" smtClean="0">
                <a:solidFill>
                  <a:srgbClr val="000000"/>
                </a:solidFill>
                <a:latin typeface="Arial" pitchFamily="34" charset="0"/>
                <a:ea typeface="Times New Roman" pitchFamily="18" charset="0"/>
                <a:cs typeface="Arial" pitchFamily="34" charset="0"/>
              </a:rPr>
              <a:t>Prism</a:t>
            </a:r>
            <a:r>
              <a:rPr lang="fr-FR" sz="2800" dirty="0" smtClean="0">
                <a:solidFill>
                  <a:srgbClr val="000000"/>
                </a:solidFill>
                <a:latin typeface="Arial" pitchFamily="34" charset="0"/>
                <a:ea typeface="Times New Roman" pitchFamily="18" charset="0"/>
                <a:cs typeface="Arial" pitchFamily="34" charset="0"/>
              </a:rPr>
              <a:t> version 5.0. La mesure de la corrélation linéaire entre les deux variables se fait alors par le calcul du coefficient de corrélation linéaire, noté  « r ». Ce coefficient est égal au rapport de leur </a:t>
            </a:r>
            <a:r>
              <a:rPr lang="fr-FR" sz="2800" dirty="0" smtClean="0">
                <a:solidFill>
                  <a:srgbClr val="000000"/>
                </a:solidFill>
                <a:latin typeface="Arial" pitchFamily="34" charset="0"/>
                <a:ea typeface="Times New Roman" pitchFamily="18" charset="0"/>
                <a:cs typeface="Arial" pitchFamily="34" charset="0"/>
                <a:hlinkClick r:id="rId3"/>
              </a:rPr>
              <a:t>covariance</a:t>
            </a:r>
            <a:r>
              <a:rPr lang="fr-FR" sz="2800" dirty="0" smtClean="0">
                <a:solidFill>
                  <a:srgbClr val="000000"/>
                </a:solidFill>
                <a:latin typeface="Arial" pitchFamily="34" charset="0"/>
                <a:ea typeface="Times New Roman" pitchFamily="18" charset="0"/>
                <a:cs typeface="Arial" pitchFamily="34" charset="0"/>
              </a:rPr>
              <a:t> et du produit non nul de leurs </a:t>
            </a:r>
            <a:r>
              <a:rPr lang="fr-FR" sz="2800" dirty="0" smtClean="0">
                <a:solidFill>
                  <a:srgbClr val="000000"/>
                </a:solidFill>
                <a:latin typeface="Arial" pitchFamily="34" charset="0"/>
                <a:ea typeface="Times New Roman" pitchFamily="18" charset="0"/>
                <a:cs typeface="Arial" pitchFamily="34" charset="0"/>
                <a:hlinkClick r:id="rId4"/>
              </a:rPr>
              <a:t>écarts types</a:t>
            </a:r>
            <a:r>
              <a:rPr lang="fr-FR" sz="2800" dirty="0" smtClean="0">
                <a:solidFill>
                  <a:srgbClr val="000000"/>
                </a:solidFill>
                <a:latin typeface="Arial" pitchFamily="34" charset="0"/>
                <a:ea typeface="Times New Roman" pitchFamily="18" charset="0"/>
                <a:cs typeface="Arial" pitchFamily="34" charset="0"/>
              </a:rPr>
              <a:t>. Le coefficient de corrélation est compris entre -1 et +1. Une corrélation est dite  positive si r est compris entre 0 et 1. Dans le cas </a:t>
            </a:r>
            <a:r>
              <a:rPr lang="fr-FR" sz="2800" dirty="0" smtClean="0">
                <a:latin typeface="Arial" pitchFamily="34" charset="0"/>
                <a:ea typeface="Times New Roman" pitchFamily="18" charset="0"/>
                <a:cs typeface="Arial" pitchFamily="34" charset="0"/>
              </a:rPr>
              <a:t>où</a:t>
            </a:r>
            <a:r>
              <a:rPr lang="fr-FR" sz="2800" dirty="0" smtClean="0">
                <a:solidFill>
                  <a:srgbClr val="000000"/>
                </a:solidFill>
                <a:latin typeface="Arial" pitchFamily="34" charset="0"/>
                <a:ea typeface="Times New Roman" pitchFamily="18" charset="0"/>
                <a:cs typeface="Arial" pitchFamily="34" charset="0"/>
              </a:rPr>
              <a:t> r est compris entre 0 et -1 elle est dite négative avec  un risque de α &lt;0,05.</a:t>
            </a:r>
            <a:r>
              <a:rPr lang="fr-FR" sz="2800" b="1" dirty="0" smtClean="0">
                <a:solidFill>
                  <a:srgbClr val="000000"/>
                </a:solidFill>
                <a:latin typeface="Arial" pitchFamily="34" charset="0"/>
                <a:ea typeface="Times New Roman" pitchFamily="18" charset="0"/>
                <a:cs typeface="Arial" pitchFamily="34" charset="0"/>
              </a:rPr>
              <a:t> </a:t>
            </a:r>
            <a:endParaRPr lang="fr-FR" sz="2800" dirty="0"/>
          </a:p>
        </p:txBody>
      </p:sp>
      <p:sp>
        <p:nvSpPr>
          <p:cNvPr id="12" name="Titre 1"/>
          <p:cNvSpPr txBox="1">
            <a:spLocks/>
          </p:cNvSpPr>
          <p:nvPr/>
        </p:nvSpPr>
        <p:spPr>
          <a:xfrm>
            <a:off x="2285921" y="9904316"/>
            <a:ext cx="8929694" cy="1071569"/>
          </a:xfrm>
          <a:prstGeom prst="rect">
            <a:avLst/>
          </a:prstGeom>
        </p:spPr>
        <p:style>
          <a:lnRef idx="1">
            <a:schemeClr val="accent2"/>
          </a:lnRef>
          <a:fillRef idx="2">
            <a:schemeClr val="accent2"/>
          </a:fillRef>
          <a:effectRef idx="1">
            <a:schemeClr val="accent2"/>
          </a:effectRef>
          <a:fontRef idx="minor">
            <a:schemeClr val="dk1"/>
          </a:fontRef>
        </p:style>
        <p:txBody>
          <a:bodyPr vert="horz" lIns="431974" tIns="215984" rIns="431974" bIns="215984" rtlCol="0" anchor="ctr">
            <a:normAutofit/>
          </a:bodyPr>
          <a:lstStyle>
            <a:lvl1pPr algn="ctr" defTabSz="4320540" rtl="0" eaLnBrk="1" latinLnBrk="0" hangingPunct="1">
              <a:spcBef>
                <a:spcPct val="0"/>
              </a:spcBef>
              <a:buNone/>
              <a:defRPr sz="20800" kern="1200">
                <a:solidFill>
                  <a:schemeClr val="tx1"/>
                </a:solidFill>
                <a:latin typeface="+mj-lt"/>
                <a:ea typeface="+mj-ea"/>
                <a:cs typeface="+mj-cs"/>
              </a:defRPr>
            </a:lvl1pPr>
          </a:lstStyle>
          <a:p>
            <a:r>
              <a:rPr lang="fr-FR" sz="3600" b="1" dirty="0" smtClean="0">
                <a:latin typeface="Arial" pitchFamily="34" charset="0"/>
                <a:cs typeface="Arial" pitchFamily="34" charset="0"/>
              </a:rPr>
              <a:t>MATÉRIELS  ET MÉTHODES </a:t>
            </a:r>
            <a:endParaRPr lang="fr-FR" sz="3600" dirty="0">
              <a:latin typeface="Arial" pitchFamily="34" charset="0"/>
              <a:cs typeface="Arial" pitchFamily="34" charset="0"/>
            </a:endParaRPr>
          </a:p>
        </p:txBody>
      </p:sp>
      <p:sp>
        <p:nvSpPr>
          <p:cNvPr id="13" name="Titre 1"/>
          <p:cNvSpPr txBox="1">
            <a:spLocks/>
          </p:cNvSpPr>
          <p:nvPr/>
        </p:nvSpPr>
        <p:spPr>
          <a:xfrm>
            <a:off x="2285921" y="17048115"/>
            <a:ext cx="8929694" cy="1071569"/>
          </a:xfrm>
          <a:prstGeom prst="rect">
            <a:avLst/>
          </a:prstGeom>
        </p:spPr>
        <p:style>
          <a:lnRef idx="1">
            <a:schemeClr val="accent2"/>
          </a:lnRef>
          <a:fillRef idx="2">
            <a:schemeClr val="accent2"/>
          </a:fillRef>
          <a:effectRef idx="1">
            <a:schemeClr val="accent2"/>
          </a:effectRef>
          <a:fontRef idx="minor">
            <a:schemeClr val="dk1"/>
          </a:fontRef>
        </p:style>
        <p:txBody>
          <a:bodyPr vert="horz" lIns="431974" tIns="215984" rIns="431974" bIns="215984" rtlCol="0" anchor="ctr">
            <a:normAutofit/>
          </a:bodyPr>
          <a:lstStyle>
            <a:lvl1pPr algn="ctr" defTabSz="4320540" rtl="0" eaLnBrk="1" latinLnBrk="0" hangingPunct="1">
              <a:spcBef>
                <a:spcPct val="0"/>
              </a:spcBef>
              <a:buNone/>
              <a:defRPr sz="20800" kern="1200">
                <a:solidFill>
                  <a:schemeClr val="tx1"/>
                </a:solidFill>
                <a:latin typeface="+mj-lt"/>
                <a:ea typeface="+mj-ea"/>
                <a:cs typeface="+mj-cs"/>
              </a:defRPr>
            </a:lvl1pPr>
          </a:lstStyle>
          <a:p>
            <a:r>
              <a:rPr lang="fr-FR" sz="3600" b="1" dirty="0" smtClean="0">
                <a:latin typeface="Arial" pitchFamily="34" charset="0"/>
                <a:cs typeface="Arial" pitchFamily="34" charset="0"/>
              </a:rPr>
              <a:t>RÉSULTATS  ET  DISCUSSION </a:t>
            </a:r>
            <a:endParaRPr lang="fr-FR" sz="3600" dirty="0">
              <a:latin typeface="Arial" pitchFamily="34" charset="0"/>
              <a:cs typeface="Arial" pitchFamily="34" charset="0"/>
            </a:endParaRPr>
          </a:p>
        </p:txBody>
      </p:sp>
      <p:sp>
        <p:nvSpPr>
          <p:cNvPr id="14" name="Rectangle 13"/>
          <p:cNvSpPr/>
          <p:nvPr/>
        </p:nvSpPr>
        <p:spPr>
          <a:xfrm>
            <a:off x="13787439" y="45325137"/>
            <a:ext cx="12715964" cy="1754326"/>
          </a:xfrm>
          <a:prstGeom prst="rect">
            <a:avLst/>
          </a:prstGeom>
        </p:spPr>
        <p:txBody>
          <a:bodyPr wrap="square">
            <a:spAutoFit/>
          </a:bodyPr>
          <a:lstStyle/>
          <a:p>
            <a:pPr lvl="0"/>
            <a:r>
              <a:rPr lang="fr-FR" sz="2800" b="1" u="sng" dirty="0" smtClean="0"/>
              <a:t>Bibliographie</a:t>
            </a:r>
            <a:r>
              <a:rPr lang="fr-FR" sz="2800" b="1" dirty="0" smtClean="0"/>
              <a:t>  </a:t>
            </a:r>
          </a:p>
          <a:p>
            <a:pPr lvl="0"/>
            <a:r>
              <a:rPr lang="fr-FR" sz="2000" b="1" dirty="0" smtClean="0"/>
              <a:t>1-</a:t>
            </a:r>
            <a:r>
              <a:rPr lang="en-US" sz="2000" b="1" dirty="0" smtClean="0"/>
              <a:t> </a:t>
            </a:r>
            <a:r>
              <a:rPr lang="en-US" sz="2000" b="1" dirty="0" err="1" smtClean="0"/>
              <a:t>Curado</a:t>
            </a:r>
            <a:r>
              <a:rPr lang="en-US" sz="2000" b="1" dirty="0" smtClean="0"/>
              <a:t>  </a:t>
            </a:r>
            <a:r>
              <a:rPr lang="en-US" sz="2000" b="1" dirty="0" err="1" smtClean="0"/>
              <a:t>MP,Edwards</a:t>
            </a:r>
            <a:r>
              <a:rPr lang="en-US" sz="2000" b="1" dirty="0" smtClean="0"/>
              <a:t> BK, Shin H et al </a:t>
            </a:r>
            <a:r>
              <a:rPr lang="fr-FR" sz="2000" b="1" dirty="0" smtClean="0"/>
              <a:t>  </a:t>
            </a:r>
            <a:r>
              <a:rPr lang="en-US" sz="2000" dirty="0" smtClean="0"/>
              <a:t>Cancer incidence in five continents. </a:t>
            </a:r>
            <a:r>
              <a:rPr lang="fr-FR" sz="2000" dirty="0" smtClean="0"/>
              <a:t>  IARD </a:t>
            </a:r>
            <a:r>
              <a:rPr lang="fr-FR" sz="2000" dirty="0" err="1" smtClean="0"/>
              <a:t>Scientific</a:t>
            </a:r>
            <a:r>
              <a:rPr lang="fr-FR" sz="2000" dirty="0" smtClean="0"/>
              <a:t> publications Lyon : IARC ;   2007.  2-</a:t>
            </a:r>
            <a:r>
              <a:rPr lang="fr-FR" sz="2000" b="1" dirty="0" smtClean="0"/>
              <a:t> Anders CK  et al  </a:t>
            </a:r>
            <a:r>
              <a:rPr lang="en-US" sz="2000" dirty="0" smtClean="0"/>
              <a:t>Breast cancer before age 40years, </a:t>
            </a:r>
            <a:r>
              <a:rPr lang="fr-FR" sz="2000" dirty="0" smtClean="0"/>
              <a:t>  </a:t>
            </a:r>
            <a:r>
              <a:rPr lang="fr-FR" sz="2000" dirty="0" err="1" smtClean="0"/>
              <a:t>semin</a:t>
            </a:r>
            <a:r>
              <a:rPr lang="fr-FR" sz="2000" dirty="0" smtClean="0"/>
              <a:t> </a:t>
            </a:r>
            <a:r>
              <a:rPr lang="fr-FR" sz="2000" dirty="0" err="1" smtClean="0"/>
              <a:t>oncol</a:t>
            </a:r>
            <a:r>
              <a:rPr lang="fr-FR" sz="2000" dirty="0" smtClean="0"/>
              <a:t> 2009.     3-</a:t>
            </a:r>
            <a:r>
              <a:rPr lang="fr-FR" sz="2000" b="1" dirty="0" smtClean="0"/>
              <a:t> Anders CK  et al  </a:t>
            </a:r>
            <a:r>
              <a:rPr lang="en-US" sz="2000" dirty="0" smtClean="0"/>
              <a:t>Breast cancer before age 40years, </a:t>
            </a:r>
            <a:r>
              <a:rPr lang="fr-FR" sz="2000" dirty="0" smtClean="0"/>
              <a:t>   </a:t>
            </a:r>
            <a:r>
              <a:rPr lang="fr-FR" sz="2000" dirty="0" err="1" smtClean="0"/>
              <a:t>semin</a:t>
            </a:r>
            <a:r>
              <a:rPr lang="fr-FR" sz="2000" dirty="0" smtClean="0"/>
              <a:t> </a:t>
            </a:r>
            <a:r>
              <a:rPr lang="fr-FR" sz="2000" dirty="0" err="1" smtClean="0"/>
              <a:t>oncol</a:t>
            </a:r>
            <a:r>
              <a:rPr lang="fr-FR" sz="2000" dirty="0" smtClean="0"/>
              <a:t> 2009.    4- </a:t>
            </a:r>
            <a:r>
              <a:rPr lang="fr-FR" sz="2000" b="1" dirty="0" err="1" smtClean="0"/>
              <a:t>Foxcroft</a:t>
            </a:r>
            <a:r>
              <a:rPr lang="fr-FR" sz="2000" b="1" dirty="0" smtClean="0"/>
              <a:t> LM, Evans EB, Porter AJ</a:t>
            </a:r>
            <a:r>
              <a:rPr lang="fr-FR" sz="2000" dirty="0" smtClean="0"/>
              <a:t>.  </a:t>
            </a:r>
            <a:r>
              <a:rPr lang="en-US" sz="2000" dirty="0" smtClean="0"/>
              <a:t>The diagnosis of breast cancer in women younger than 40</a:t>
            </a:r>
            <a:r>
              <a:rPr lang="fr-FR" sz="2000" dirty="0" smtClean="0"/>
              <a:t>   </a:t>
            </a:r>
            <a:r>
              <a:rPr lang="fr-FR" sz="2000" dirty="0" err="1" smtClean="0"/>
              <a:t>Breast</a:t>
            </a:r>
            <a:r>
              <a:rPr lang="fr-FR" sz="2000" dirty="0" smtClean="0"/>
              <a:t> aout 2004 ;13(4) :297-306.</a:t>
            </a:r>
          </a:p>
        </p:txBody>
      </p:sp>
      <p:sp>
        <p:nvSpPr>
          <p:cNvPr id="15" name="Rectangle 14"/>
          <p:cNvSpPr/>
          <p:nvPr/>
        </p:nvSpPr>
        <p:spPr>
          <a:xfrm>
            <a:off x="499971" y="18333999"/>
            <a:ext cx="12573088" cy="3108543"/>
          </a:xfrm>
          <a:prstGeom prst="rect">
            <a:avLst/>
          </a:prstGeom>
        </p:spPr>
        <p:txBody>
          <a:bodyPr wrap="square">
            <a:spAutoFit/>
          </a:bodyPr>
          <a:lstStyle/>
          <a:p>
            <a:r>
              <a:rPr lang="fr-FR" sz="2800" dirty="0" smtClean="0">
                <a:latin typeface="Arial" pitchFamily="34" charset="0"/>
                <a:cs typeface="Arial" pitchFamily="34" charset="0"/>
              </a:rPr>
              <a:t>  Nous avons colligés 151 patientes âgées de moins de 40 ans, 72% des patientes avaient moins de 35 ans. </a:t>
            </a:r>
          </a:p>
          <a:p>
            <a:r>
              <a:rPr lang="fr-FR" sz="2800" dirty="0" smtClean="0">
                <a:latin typeface="Arial" pitchFamily="34" charset="0"/>
                <a:cs typeface="Arial" pitchFamily="34" charset="0"/>
              </a:rPr>
              <a:t>- L’âge moyen à la puberté, était de 12,97 ans. </a:t>
            </a:r>
          </a:p>
          <a:p>
            <a:pPr>
              <a:buFontTx/>
              <a:buChar char="-"/>
            </a:pPr>
            <a:r>
              <a:rPr lang="fr-FR" sz="2800" dirty="0" smtClean="0">
                <a:latin typeface="Arial" pitchFamily="34" charset="0"/>
                <a:cs typeface="Arial" pitchFamily="34" charset="0"/>
              </a:rPr>
              <a:t> Une prédominance des femmes mariées a été notée avec un taux de 72.1%. - La notion  d’allaitement  au sein est retrouvée chez  51%.  </a:t>
            </a:r>
          </a:p>
          <a:p>
            <a:pPr>
              <a:buFontTx/>
              <a:buChar char="-"/>
            </a:pPr>
            <a:r>
              <a:rPr lang="fr-FR" sz="2800" dirty="0" smtClean="0">
                <a:latin typeface="Arial" pitchFamily="34" charset="0"/>
                <a:cs typeface="Arial" pitchFamily="34" charset="0"/>
              </a:rPr>
              <a:t> 50%  des  patientes confirment  la notion  de prise de contraceptif oraux.</a:t>
            </a:r>
          </a:p>
          <a:p>
            <a:r>
              <a:rPr lang="fr-FR" sz="2800" dirty="0" smtClean="0">
                <a:latin typeface="Arial" pitchFamily="34" charset="0"/>
                <a:cs typeface="Arial" pitchFamily="34" charset="0"/>
              </a:rPr>
              <a:t>- Antécédents familiaux de néoplasie retrouvée chez 70% des cas.</a:t>
            </a:r>
            <a:r>
              <a:rPr lang="fr-FR" sz="2800" dirty="0" smtClean="0">
                <a:solidFill>
                  <a:srgbClr val="000000"/>
                </a:solidFill>
                <a:latin typeface="Arial" pitchFamily="34" charset="0"/>
                <a:ea typeface="Times New Roman" pitchFamily="18" charset="0"/>
                <a:cs typeface="Arial" pitchFamily="34" charset="0"/>
              </a:rPr>
              <a:t> </a:t>
            </a:r>
          </a:p>
        </p:txBody>
      </p:sp>
      <p:pic>
        <p:nvPicPr>
          <p:cNvPr id="1027" name="Picture 3"/>
          <p:cNvPicPr>
            <a:picLocks noChangeAspect="1" noChangeArrowheads="1"/>
          </p:cNvPicPr>
          <p:nvPr/>
        </p:nvPicPr>
        <p:blipFill>
          <a:blip r:embed="rId5"/>
          <a:srcRect/>
          <a:stretch>
            <a:fillRect/>
          </a:stretch>
        </p:blipFill>
        <p:spPr bwMode="auto">
          <a:xfrm>
            <a:off x="571409" y="22191651"/>
            <a:ext cx="12573088" cy="6715172"/>
          </a:xfrm>
          <a:prstGeom prst="rect">
            <a:avLst/>
          </a:prstGeom>
          <a:noFill/>
          <a:ln w="9525">
            <a:noFill/>
            <a:miter lim="800000"/>
            <a:headEnd/>
            <a:tailEnd/>
          </a:ln>
          <a:effectLst/>
        </p:spPr>
      </p:pic>
      <p:sp>
        <p:nvSpPr>
          <p:cNvPr id="17" name="Rectangle 16"/>
          <p:cNvSpPr/>
          <p:nvPr/>
        </p:nvSpPr>
        <p:spPr>
          <a:xfrm>
            <a:off x="642847" y="28807712"/>
            <a:ext cx="12358774" cy="1384995"/>
          </a:xfrm>
          <a:prstGeom prst="rect">
            <a:avLst/>
          </a:prstGeom>
        </p:spPr>
        <p:txBody>
          <a:bodyPr wrap="square">
            <a:spAutoFit/>
          </a:bodyPr>
          <a:lstStyle/>
          <a:p>
            <a:pPr>
              <a:buFontTx/>
              <a:buChar char="-"/>
            </a:pPr>
            <a:r>
              <a:rPr lang="fr-FR" sz="2800" dirty="0" smtClean="0">
                <a:solidFill>
                  <a:srgbClr val="000000"/>
                </a:solidFill>
                <a:latin typeface="Arial" pitchFamily="34" charset="0"/>
                <a:ea typeface="Times New Roman" pitchFamily="18" charset="0"/>
                <a:cs typeface="Arial" pitchFamily="34" charset="0"/>
              </a:rPr>
              <a:t> L’évaluation de la corpulence par l’indice de masse corporelle, 41% des  patientes étaient en surpoids, dont 28,6% étaient obèses.</a:t>
            </a:r>
          </a:p>
          <a:p>
            <a:pPr>
              <a:buFontTx/>
              <a:buChar char="-"/>
            </a:pPr>
            <a:r>
              <a:rPr lang="fr-FR" sz="2800" dirty="0" smtClean="0">
                <a:solidFill>
                  <a:srgbClr val="000000"/>
                </a:solidFill>
                <a:latin typeface="Arial" pitchFamily="34" charset="0"/>
                <a:ea typeface="Times New Roman" pitchFamily="18" charset="0"/>
                <a:cs typeface="Arial" pitchFamily="34" charset="0"/>
              </a:rPr>
              <a:t> Une obésité androïde retrouvée chez 63% des cas.</a:t>
            </a:r>
            <a:endParaRPr lang="fr-FR" sz="2800" dirty="0"/>
          </a:p>
        </p:txBody>
      </p:sp>
      <p:sp>
        <p:nvSpPr>
          <p:cNvPr id="1028" name="Rectangle 4"/>
          <p:cNvSpPr>
            <a:spLocks noChangeArrowheads="1"/>
          </p:cNvSpPr>
          <p:nvPr/>
        </p:nvSpPr>
        <p:spPr bwMode="auto">
          <a:xfrm>
            <a:off x="3710011" y="21596993"/>
            <a:ext cx="8036174"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400" b="1" i="0" u="none" strike="noStrike" cap="none" normalizeH="0" baseline="30000" dirty="0" smtClean="0">
                <a:ln>
                  <a:noFill/>
                </a:ln>
                <a:solidFill>
                  <a:srgbClr val="FF0000"/>
                </a:solidFill>
                <a:effectLst/>
                <a:latin typeface="Arial" pitchFamily="34" charset="0"/>
                <a:ea typeface="Calibri" pitchFamily="34" charset="0"/>
                <a:cs typeface="Arial" pitchFamily="34" charset="0"/>
              </a:rPr>
              <a:t>Répartition des patientes  en fonction d’IMC</a:t>
            </a:r>
            <a:endParaRPr kumimoji="0" lang="fr-FR" sz="4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9" name="Rectangle 18"/>
          <p:cNvSpPr/>
          <p:nvPr/>
        </p:nvSpPr>
        <p:spPr>
          <a:xfrm>
            <a:off x="4429061" y="30322312"/>
            <a:ext cx="3650358" cy="584775"/>
          </a:xfrm>
          <a:prstGeom prst="rect">
            <a:avLst/>
          </a:prstGeom>
        </p:spPr>
        <p:txBody>
          <a:bodyPr wrap="none">
            <a:spAutoFit/>
          </a:bodyPr>
          <a:lstStyle/>
          <a:p>
            <a:r>
              <a:rPr lang="fr-FR" sz="3200" b="1" dirty="0" smtClean="0">
                <a:solidFill>
                  <a:srgbClr val="00B050"/>
                </a:solidFill>
                <a:latin typeface="Arial" pitchFamily="34" charset="0"/>
                <a:cs typeface="Arial" pitchFamily="34" charset="0"/>
              </a:rPr>
              <a:t>ETUDE CLINIQUE</a:t>
            </a:r>
            <a:endParaRPr lang="fr-FR" sz="3200" b="1" dirty="0">
              <a:solidFill>
                <a:srgbClr val="00B050"/>
              </a:solidFill>
              <a:latin typeface="Arial" pitchFamily="34" charset="0"/>
              <a:cs typeface="Arial" pitchFamily="34" charset="0"/>
            </a:endParaRPr>
          </a:p>
        </p:txBody>
      </p:sp>
      <p:sp>
        <p:nvSpPr>
          <p:cNvPr id="20" name="Rectangle 19"/>
          <p:cNvSpPr/>
          <p:nvPr/>
        </p:nvSpPr>
        <p:spPr>
          <a:xfrm>
            <a:off x="499971" y="31049963"/>
            <a:ext cx="12573088" cy="2677656"/>
          </a:xfrm>
          <a:prstGeom prst="rect">
            <a:avLst/>
          </a:prstGeom>
        </p:spPr>
        <p:txBody>
          <a:bodyPr wrap="square">
            <a:spAutoFit/>
          </a:bodyPr>
          <a:lstStyle/>
          <a:p>
            <a:pPr algn="just">
              <a:buFontTx/>
              <a:buChar char="-"/>
            </a:pPr>
            <a:r>
              <a:rPr lang="fr-FR" sz="2800" dirty="0" smtClean="0">
                <a:latin typeface="Arial" pitchFamily="34" charset="0"/>
                <a:cs typeface="Arial" pitchFamily="34" charset="0"/>
              </a:rPr>
              <a:t> Dans la majorité des cas (99%), c’est la présence d’une anomalie au niveau du sein qui amène  la patiente à consulter, par la découverte  fortuite d’un nodule dans 89% des cas. Le délai consultation, était de quatre semaines, avec des extrêmes de 1 jour et 4ans.</a:t>
            </a:r>
          </a:p>
          <a:p>
            <a:pPr algn="just">
              <a:buFontTx/>
              <a:buChar char="-"/>
            </a:pPr>
            <a:r>
              <a:rPr lang="fr-FR" sz="2800" dirty="0" smtClean="0">
                <a:latin typeface="Arial" pitchFamily="34" charset="0"/>
                <a:cs typeface="Arial" pitchFamily="34" charset="0"/>
              </a:rPr>
              <a:t> Le quadrant  </a:t>
            </a:r>
            <a:r>
              <a:rPr lang="fr-FR" sz="2800" dirty="0" err="1" smtClean="0">
                <a:latin typeface="Arial" pitchFamily="34" charset="0"/>
                <a:cs typeface="Arial" pitchFamily="34" charset="0"/>
              </a:rPr>
              <a:t>supéro</a:t>
            </a:r>
            <a:r>
              <a:rPr lang="fr-FR" sz="2800" dirty="0" smtClean="0">
                <a:latin typeface="Arial" pitchFamily="34" charset="0"/>
                <a:cs typeface="Arial" pitchFamily="34" charset="0"/>
              </a:rPr>
              <a:t>-externe était  le siège  de prédilection du cancer du sein dans 61% des cas.</a:t>
            </a:r>
            <a:endParaRPr lang="fr-FR" sz="2800" dirty="0">
              <a:latin typeface="Arial" pitchFamily="34" charset="0"/>
              <a:cs typeface="Arial" pitchFamily="34" charset="0"/>
            </a:endParaRPr>
          </a:p>
        </p:txBody>
      </p:sp>
      <p:pic>
        <p:nvPicPr>
          <p:cNvPr id="1030" name="Picture 6"/>
          <p:cNvPicPr>
            <a:picLocks noChangeAspect="1" noChangeArrowheads="1"/>
          </p:cNvPicPr>
          <p:nvPr/>
        </p:nvPicPr>
        <p:blipFill>
          <a:blip r:embed="rId6"/>
          <a:srcRect/>
          <a:stretch>
            <a:fillRect/>
          </a:stretch>
        </p:blipFill>
        <p:spPr bwMode="auto">
          <a:xfrm>
            <a:off x="6753198" y="34407550"/>
            <a:ext cx="6391299" cy="4286279"/>
          </a:xfrm>
          <a:prstGeom prst="rect">
            <a:avLst/>
          </a:prstGeom>
          <a:noFill/>
          <a:ln w="9525">
            <a:noFill/>
            <a:miter lim="800000"/>
            <a:headEnd/>
            <a:tailEnd/>
          </a:ln>
          <a:effectLst/>
        </p:spPr>
      </p:pic>
      <p:sp>
        <p:nvSpPr>
          <p:cNvPr id="1031" name="Rectangle 7"/>
          <p:cNvSpPr>
            <a:spLocks noChangeArrowheads="1"/>
          </p:cNvSpPr>
          <p:nvPr/>
        </p:nvSpPr>
        <p:spPr bwMode="auto">
          <a:xfrm>
            <a:off x="428533" y="35230355"/>
            <a:ext cx="614366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lang="fr-FR" sz="2800" dirty="0" smtClean="0">
                <a:latin typeface="Arial" pitchFamily="34" charset="0"/>
                <a:cs typeface="Arial" pitchFamily="34" charset="0"/>
              </a:rPr>
              <a:t> - La taille clinique moyenne des tumeurs était de 4,4cm avec des extrêmes de 1,5cn et 10cm.</a:t>
            </a:r>
          </a:p>
          <a:p>
            <a:pPr lvl="0" algn="just" defTabSz="914400" fontAlgn="base">
              <a:spcBef>
                <a:spcPct val="0"/>
              </a:spcBef>
              <a:spcAft>
                <a:spcPct val="0"/>
              </a:spcAft>
            </a:pPr>
            <a:r>
              <a:rPr lang="fr-FR" sz="2800" dirty="0" smtClean="0">
                <a:latin typeface="Arial" pitchFamily="34" charset="0"/>
                <a:cs typeface="Arial" pitchFamily="34" charset="0"/>
              </a:rPr>
              <a:t>- 61% des patientes avaient une taille tumeur dont la taille était  comprise entre 2 et 5cm.</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p:nvPr/>
        </p:nvSpPr>
        <p:spPr>
          <a:xfrm>
            <a:off x="571409" y="38979581"/>
            <a:ext cx="13500100" cy="523220"/>
          </a:xfrm>
          <a:prstGeom prst="rect">
            <a:avLst/>
          </a:prstGeom>
        </p:spPr>
        <p:txBody>
          <a:bodyPr>
            <a:spAutoFit/>
          </a:bodyPr>
          <a:lstStyle/>
          <a:p>
            <a:r>
              <a:rPr lang="fr-FR" sz="2800" dirty="0" smtClean="0">
                <a:latin typeface="Arial" pitchFamily="34" charset="0"/>
                <a:cs typeface="Arial" pitchFamily="34" charset="0"/>
              </a:rPr>
              <a:t>Les signes inflammatoires  ont été retrouvés chez 12% des cas.</a:t>
            </a:r>
            <a:endParaRPr lang="fr-FR" sz="2800" dirty="0">
              <a:latin typeface="Arial" pitchFamily="34" charset="0"/>
              <a:cs typeface="Arial" pitchFamily="34" charset="0"/>
            </a:endParaRPr>
          </a:p>
        </p:txBody>
      </p:sp>
      <p:pic>
        <p:nvPicPr>
          <p:cNvPr id="1032" name="Picture 8"/>
          <p:cNvPicPr>
            <a:picLocks noChangeAspect="1" noChangeArrowheads="1"/>
          </p:cNvPicPr>
          <p:nvPr/>
        </p:nvPicPr>
        <p:blipFill>
          <a:blip r:embed="rId7"/>
          <a:srcRect/>
          <a:stretch>
            <a:fillRect/>
          </a:stretch>
        </p:blipFill>
        <p:spPr bwMode="auto">
          <a:xfrm>
            <a:off x="428533" y="41908539"/>
            <a:ext cx="6429420" cy="5214974"/>
          </a:xfrm>
          <a:prstGeom prst="rect">
            <a:avLst/>
          </a:prstGeom>
          <a:noFill/>
          <a:ln w="9525">
            <a:noFill/>
            <a:miter lim="800000"/>
            <a:headEnd/>
            <a:tailEnd/>
          </a:ln>
          <a:effectLst/>
        </p:spPr>
      </p:pic>
      <p:sp>
        <p:nvSpPr>
          <p:cNvPr id="26" name="Rectangle 5"/>
          <p:cNvSpPr>
            <a:spLocks noChangeArrowheads="1"/>
          </p:cNvSpPr>
          <p:nvPr/>
        </p:nvSpPr>
        <p:spPr bwMode="auto">
          <a:xfrm>
            <a:off x="1285789" y="40622655"/>
            <a:ext cx="5143536" cy="10848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dirty="0" smtClean="0">
                <a:ln>
                  <a:noFill/>
                </a:ln>
                <a:solidFill>
                  <a:srgbClr val="FF0000"/>
                </a:solidFill>
                <a:effectLst/>
                <a:latin typeface="Arial" pitchFamily="34" charset="0"/>
                <a:ea typeface="Calibri" pitchFamily="34" charset="0"/>
                <a:cs typeface="Arial" pitchFamily="34" charset="0"/>
              </a:rPr>
              <a:t> Répartition en fonction du type histologique</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28" name="Rectangle 27"/>
          <p:cNvSpPr/>
          <p:nvPr/>
        </p:nvSpPr>
        <p:spPr>
          <a:xfrm>
            <a:off x="428533" y="39966442"/>
            <a:ext cx="12895197" cy="584775"/>
          </a:xfrm>
          <a:prstGeom prst="rect">
            <a:avLst/>
          </a:prstGeom>
        </p:spPr>
        <p:txBody>
          <a:bodyPr wrap="none">
            <a:spAutoFit/>
          </a:bodyPr>
          <a:lstStyle/>
          <a:p>
            <a:pPr>
              <a:tabLst>
                <a:tab pos="5572125" algn="l"/>
              </a:tabLst>
            </a:pPr>
            <a:r>
              <a:rPr lang="fr-FR" sz="3200" b="1" dirty="0" smtClean="0">
                <a:solidFill>
                  <a:srgbClr val="00B050"/>
                </a:solidFill>
                <a:latin typeface="Arial" pitchFamily="34" charset="0"/>
                <a:cs typeface="Arial" pitchFamily="34" charset="0"/>
              </a:rPr>
              <a:t>ETUDE ANATOMOPATHOLOGIQUE ET IMMUNOHISTOCHIMIQUE </a:t>
            </a:r>
            <a:endParaRPr lang="fr-FR" sz="3200" b="1" dirty="0">
              <a:solidFill>
                <a:srgbClr val="00B050"/>
              </a:solidFill>
              <a:latin typeface="Arial" pitchFamily="34" charset="0"/>
              <a:cs typeface="Arial" pitchFamily="34" charset="0"/>
            </a:endParaRPr>
          </a:p>
        </p:txBody>
      </p:sp>
      <p:pic>
        <p:nvPicPr>
          <p:cNvPr id="1035" name="Picture 11"/>
          <p:cNvPicPr>
            <a:picLocks noChangeAspect="1" noChangeArrowheads="1"/>
          </p:cNvPicPr>
          <p:nvPr/>
        </p:nvPicPr>
        <p:blipFill>
          <a:blip r:embed="rId8"/>
          <a:srcRect/>
          <a:stretch>
            <a:fillRect/>
          </a:stretch>
        </p:blipFill>
        <p:spPr bwMode="auto">
          <a:xfrm>
            <a:off x="6857953" y="41979977"/>
            <a:ext cx="6286544" cy="5000660"/>
          </a:xfrm>
          <a:prstGeom prst="rect">
            <a:avLst/>
          </a:prstGeom>
          <a:noFill/>
          <a:ln w="9525">
            <a:noFill/>
            <a:miter lim="800000"/>
            <a:headEnd/>
            <a:tailEnd/>
          </a:ln>
          <a:effectLst/>
        </p:spPr>
      </p:pic>
      <p:sp>
        <p:nvSpPr>
          <p:cNvPr id="1036" name="Rectangle 12"/>
          <p:cNvSpPr>
            <a:spLocks noChangeArrowheads="1"/>
          </p:cNvSpPr>
          <p:nvPr/>
        </p:nvSpPr>
        <p:spPr bwMode="auto">
          <a:xfrm>
            <a:off x="14001753" y="5332283"/>
            <a:ext cx="1193014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30000" dirty="0" smtClean="0">
                <a:ln>
                  <a:noFill/>
                </a:ln>
                <a:solidFill>
                  <a:srgbClr val="FF0000"/>
                </a:solidFill>
                <a:effectLst/>
                <a:latin typeface="Arial" pitchFamily="34" charset="0"/>
                <a:ea typeface="Calibri" pitchFamily="34" charset="0"/>
                <a:cs typeface="Arial" pitchFamily="34" charset="0"/>
              </a:rPr>
              <a:t>Répartition en fonction de la taille tumorale histologique</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1037" name="Picture 13"/>
          <p:cNvPicPr>
            <a:picLocks noChangeAspect="1" noChangeArrowheads="1"/>
          </p:cNvPicPr>
          <p:nvPr/>
        </p:nvPicPr>
        <p:blipFill>
          <a:blip r:embed="rId9"/>
          <a:srcRect/>
          <a:stretch>
            <a:fillRect/>
          </a:stretch>
        </p:blipFill>
        <p:spPr bwMode="auto">
          <a:xfrm>
            <a:off x="19788231" y="5903787"/>
            <a:ext cx="6643734" cy="4357718"/>
          </a:xfrm>
          <a:prstGeom prst="rect">
            <a:avLst/>
          </a:prstGeom>
          <a:noFill/>
          <a:ln w="9525">
            <a:noFill/>
            <a:miter lim="800000"/>
            <a:headEnd/>
            <a:tailEnd/>
          </a:ln>
          <a:effectLst/>
        </p:spPr>
      </p:pic>
      <p:sp>
        <p:nvSpPr>
          <p:cNvPr id="39" name="Rectangle 38"/>
          <p:cNvSpPr/>
          <p:nvPr/>
        </p:nvSpPr>
        <p:spPr>
          <a:xfrm>
            <a:off x="13752562" y="6118101"/>
            <a:ext cx="5964231" cy="3539430"/>
          </a:xfrm>
          <a:prstGeom prst="rect">
            <a:avLst/>
          </a:prstGeom>
        </p:spPr>
        <p:txBody>
          <a:bodyPr wrap="square">
            <a:spAutoFit/>
          </a:bodyPr>
          <a:lstStyle/>
          <a:p>
            <a:pPr algn="just"/>
            <a:r>
              <a:rPr lang="fr-FR" sz="2800" dirty="0" smtClean="0">
                <a:latin typeface="Arial" pitchFamily="34" charset="0"/>
                <a:cs typeface="Arial" pitchFamily="34" charset="0"/>
              </a:rPr>
              <a:t>  La taille tumorale moyenne était de 4,7cm avec des extrêmes allant de 0,5- 10 cm, seulement 21% des cas avaient  une taille tumorale inférieure ou égale à 2 cm, et la majorité des patientes 64% avait une taille tumorale supérieure à 5 cm. </a:t>
            </a:r>
            <a:endParaRPr lang="fr-FR" sz="2800" dirty="0">
              <a:latin typeface="Arial" pitchFamily="34" charset="0"/>
              <a:cs typeface="Arial" pitchFamily="34" charset="0"/>
            </a:endParaRPr>
          </a:p>
        </p:txBody>
      </p:sp>
      <p:pic>
        <p:nvPicPr>
          <p:cNvPr id="1038" name="Picture 14"/>
          <p:cNvPicPr>
            <a:picLocks noChangeAspect="1" noChangeArrowheads="1"/>
          </p:cNvPicPr>
          <p:nvPr/>
        </p:nvPicPr>
        <p:blipFill>
          <a:blip r:embed="rId10"/>
          <a:srcRect/>
          <a:stretch>
            <a:fillRect/>
          </a:stretch>
        </p:blipFill>
        <p:spPr bwMode="auto">
          <a:xfrm>
            <a:off x="19859669" y="10904447"/>
            <a:ext cx="6572296" cy="3429024"/>
          </a:xfrm>
          <a:prstGeom prst="rect">
            <a:avLst/>
          </a:prstGeom>
          <a:noFill/>
          <a:ln w="9525">
            <a:noFill/>
            <a:miter lim="800000"/>
            <a:headEnd/>
            <a:tailEnd/>
          </a:ln>
          <a:effectLst/>
        </p:spPr>
      </p:pic>
      <p:sp>
        <p:nvSpPr>
          <p:cNvPr id="41" name="Rectangle 12"/>
          <p:cNvSpPr>
            <a:spLocks noChangeArrowheads="1"/>
          </p:cNvSpPr>
          <p:nvPr/>
        </p:nvSpPr>
        <p:spPr bwMode="auto">
          <a:xfrm>
            <a:off x="14154153" y="10332943"/>
            <a:ext cx="1193014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fontAlgn="base">
              <a:spcBef>
                <a:spcPct val="0"/>
              </a:spcBef>
              <a:spcAft>
                <a:spcPct val="0"/>
              </a:spcAft>
            </a:pPr>
            <a:r>
              <a:rPr lang="fr-FR" sz="2800" b="1" dirty="0" smtClean="0">
                <a:solidFill>
                  <a:srgbClr val="FF0000"/>
                </a:solidFill>
                <a:latin typeface="Arial" pitchFamily="34" charset="0"/>
                <a:cs typeface="Arial" pitchFamily="34" charset="0"/>
              </a:rPr>
              <a:t>Répartition en fonction d’envahissement ganglionnaire</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42" name="Rectangle 41"/>
          <p:cNvSpPr/>
          <p:nvPr/>
        </p:nvSpPr>
        <p:spPr>
          <a:xfrm>
            <a:off x="13823998" y="11047323"/>
            <a:ext cx="6178547" cy="3108543"/>
          </a:xfrm>
          <a:prstGeom prst="rect">
            <a:avLst/>
          </a:prstGeom>
        </p:spPr>
        <p:txBody>
          <a:bodyPr wrap="square">
            <a:spAutoFit/>
          </a:bodyPr>
          <a:lstStyle/>
          <a:p>
            <a:pPr algn="just"/>
            <a:r>
              <a:rPr lang="fr-FR" sz="2800" dirty="0" smtClean="0">
                <a:latin typeface="Arial" pitchFamily="34" charset="0"/>
                <a:cs typeface="Arial" pitchFamily="34" charset="0"/>
              </a:rPr>
              <a:t>    Le curage ganglionnaire a été effectué chez 140 femmes soit 92%. Dans 40% des cas, l’examen </a:t>
            </a:r>
            <a:r>
              <a:rPr lang="fr-FR" sz="2800" dirty="0" err="1" smtClean="0">
                <a:latin typeface="Arial" pitchFamily="34" charset="0"/>
                <a:cs typeface="Arial" pitchFamily="34" charset="0"/>
              </a:rPr>
              <a:t>histo</a:t>
            </a:r>
            <a:r>
              <a:rPr lang="fr-FR" sz="2800" dirty="0" smtClean="0">
                <a:latin typeface="Arial" pitchFamily="34" charset="0"/>
                <a:cs typeface="Arial" pitchFamily="34" charset="0"/>
              </a:rPr>
              <a:t>-pathologique ne retrouve aucun signe d’envahissement ganglionnaire, dans 30% des cas, moins de quatre ganglions étaient infiltrées </a:t>
            </a:r>
            <a:endParaRPr lang="fr-FR" sz="2800" dirty="0">
              <a:latin typeface="Arial" pitchFamily="34" charset="0"/>
              <a:cs typeface="Arial" pitchFamily="34" charset="0"/>
            </a:endParaRPr>
          </a:p>
        </p:txBody>
      </p:sp>
      <p:pic>
        <p:nvPicPr>
          <p:cNvPr id="1040" name="Picture 16"/>
          <p:cNvPicPr>
            <a:picLocks noChangeAspect="1" noChangeArrowheads="1"/>
          </p:cNvPicPr>
          <p:nvPr/>
        </p:nvPicPr>
        <p:blipFill>
          <a:blip r:embed="rId11"/>
          <a:srcRect/>
          <a:stretch>
            <a:fillRect/>
          </a:stretch>
        </p:blipFill>
        <p:spPr bwMode="auto">
          <a:xfrm>
            <a:off x="20002545" y="14333471"/>
            <a:ext cx="6357981" cy="3714776"/>
          </a:xfrm>
          <a:prstGeom prst="rect">
            <a:avLst/>
          </a:prstGeom>
          <a:noFill/>
          <a:ln w="9525">
            <a:noFill/>
            <a:miter lim="800000"/>
            <a:headEnd/>
            <a:tailEnd/>
          </a:ln>
          <a:effectLst/>
        </p:spPr>
      </p:pic>
      <p:pic>
        <p:nvPicPr>
          <p:cNvPr id="1041" name="Picture 17"/>
          <p:cNvPicPr>
            <a:picLocks noChangeAspect="1" noChangeArrowheads="1"/>
          </p:cNvPicPr>
          <p:nvPr/>
        </p:nvPicPr>
        <p:blipFill>
          <a:blip r:embed="rId12"/>
          <a:srcRect/>
          <a:stretch>
            <a:fillRect/>
          </a:stretch>
        </p:blipFill>
        <p:spPr bwMode="auto">
          <a:xfrm>
            <a:off x="13716001" y="14262033"/>
            <a:ext cx="6143668" cy="3857652"/>
          </a:xfrm>
          <a:prstGeom prst="rect">
            <a:avLst/>
          </a:prstGeom>
          <a:noFill/>
          <a:ln w="9525">
            <a:noFill/>
            <a:miter lim="800000"/>
            <a:headEnd/>
            <a:tailEnd/>
          </a:ln>
          <a:effectLst/>
        </p:spPr>
      </p:pic>
      <p:pic>
        <p:nvPicPr>
          <p:cNvPr id="1043" name="Picture 19"/>
          <p:cNvPicPr>
            <a:picLocks noChangeAspect="1" noChangeArrowheads="1"/>
          </p:cNvPicPr>
          <p:nvPr/>
        </p:nvPicPr>
        <p:blipFill>
          <a:blip r:embed="rId13"/>
          <a:srcRect/>
          <a:stretch>
            <a:fillRect/>
          </a:stretch>
        </p:blipFill>
        <p:spPr bwMode="auto">
          <a:xfrm>
            <a:off x="13716001" y="18262561"/>
            <a:ext cx="12644526" cy="4786346"/>
          </a:xfrm>
          <a:prstGeom prst="rect">
            <a:avLst/>
          </a:prstGeom>
          <a:noFill/>
          <a:ln w="9525">
            <a:noFill/>
            <a:miter lim="800000"/>
            <a:headEnd/>
            <a:tailEnd/>
          </a:ln>
          <a:effectLst/>
        </p:spPr>
      </p:pic>
      <p:sp>
        <p:nvSpPr>
          <p:cNvPr id="49" name="Rectangle 48"/>
          <p:cNvSpPr/>
          <p:nvPr/>
        </p:nvSpPr>
        <p:spPr>
          <a:xfrm>
            <a:off x="13789121" y="23120345"/>
            <a:ext cx="12642844" cy="523220"/>
          </a:xfrm>
          <a:prstGeom prst="rect">
            <a:avLst/>
          </a:prstGeom>
        </p:spPr>
        <p:txBody>
          <a:bodyPr wrap="square">
            <a:spAutoFit/>
          </a:bodyPr>
          <a:lstStyle/>
          <a:p>
            <a:r>
              <a:rPr lang="fr-FR" sz="2800" dirty="0" smtClean="0">
                <a:latin typeface="Arial" pitchFamily="34" charset="0"/>
                <a:cs typeface="Arial" pitchFamily="34" charset="0"/>
              </a:rPr>
              <a:t>Les métastases sont dominées par les localisations  OS(10%), foie (4.6%) </a:t>
            </a:r>
            <a:endParaRPr lang="fr-FR" sz="2800" dirty="0">
              <a:latin typeface="Arial" pitchFamily="34" charset="0"/>
              <a:cs typeface="Arial" pitchFamily="34" charset="0"/>
            </a:endParaRPr>
          </a:p>
        </p:txBody>
      </p:sp>
      <p:sp>
        <p:nvSpPr>
          <p:cNvPr id="1045" name="Rectangle 21"/>
          <p:cNvSpPr>
            <a:spLocks noChangeArrowheads="1"/>
          </p:cNvSpPr>
          <p:nvPr/>
        </p:nvSpPr>
        <p:spPr bwMode="auto">
          <a:xfrm>
            <a:off x="17820638" y="23763287"/>
            <a:ext cx="5856090"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fr-FR" sz="4000" b="1" i="0" u="sng" strike="noStrike" cap="none" normalizeH="0" baseline="0" dirty="0" smtClean="0">
                <a:ln>
                  <a:noFill/>
                </a:ln>
                <a:solidFill>
                  <a:srgbClr val="FF0000"/>
                </a:solidFill>
                <a:effectLst/>
                <a:latin typeface="Arial" pitchFamily="34" charset="0"/>
                <a:ea typeface="Calibri" pitchFamily="34" charset="0"/>
                <a:cs typeface="Arial" pitchFamily="34" charset="0"/>
              </a:rPr>
              <a:t>Etude des corrélations </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1046" name="Picture 22"/>
          <p:cNvPicPr>
            <a:picLocks noChangeAspect="1" noChangeArrowheads="1"/>
          </p:cNvPicPr>
          <p:nvPr/>
        </p:nvPicPr>
        <p:blipFill>
          <a:blip r:embed="rId14"/>
          <a:srcRect/>
          <a:stretch>
            <a:fillRect/>
          </a:stretch>
        </p:blipFill>
        <p:spPr bwMode="auto">
          <a:xfrm>
            <a:off x="13644564" y="25049171"/>
            <a:ext cx="6357982" cy="5715040"/>
          </a:xfrm>
          <a:prstGeom prst="rect">
            <a:avLst/>
          </a:prstGeom>
          <a:noFill/>
          <a:ln w="9525">
            <a:noFill/>
            <a:miter lim="800000"/>
            <a:headEnd/>
            <a:tailEnd/>
          </a:ln>
          <a:effectLst/>
        </p:spPr>
      </p:pic>
      <p:sp>
        <p:nvSpPr>
          <p:cNvPr id="1047" name="Rectangle 23"/>
          <p:cNvSpPr>
            <a:spLocks noChangeArrowheads="1"/>
          </p:cNvSpPr>
          <p:nvPr/>
        </p:nvSpPr>
        <p:spPr bwMode="auto">
          <a:xfrm>
            <a:off x="14930447" y="24477667"/>
            <a:ext cx="374012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Corrélation RE/RP</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53" name="Rectangle 23"/>
          <p:cNvSpPr>
            <a:spLocks noChangeArrowheads="1"/>
          </p:cNvSpPr>
          <p:nvPr/>
        </p:nvSpPr>
        <p:spPr bwMode="auto">
          <a:xfrm>
            <a:off x="20431173" y="24477667"/>
            <a:ext cx="612860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Corrélation taille</a:t>
            </a:r>
            <a:r>
              <a:rPr kumimoji="0" lang="fr-FR" sz="3200" b="1" i="0" u="none" strike="noStrike" cap="none" normalizeH="0" dirty="0" smtClean="0">
                <a:ln>
                  <a:noFill/>
                </a:ln>
                <a:solidFill>
                  <a:srgbClr val="FF0000"/>
                </a:solidFill>
                <a:effectLst/>
                <a:latin typeface="Arial" pitchFamily="34" charset="0"/>
                <a:ea typeface="Calibri" pitchFamily="34" charset="0"/>
                <a:cs typeface="Arial" pitchFamily="34" charset="0"/>
              </a:rPr>
              <a:t> tumoral/</a:t>
            </a:r>
            <a:r>
              <a:rPr kumimoji="0" lang="fr-FR" sz="3200" b="1" i="0" u="none" strike="noStrike" cap="none" normalizeH="0" dirty="0" err="1" smtClean="0">
                <a:ln>
                  <a:noFill/>
                </a:ln>
                <a:solidFill>
                  <a:srgbClr val="FF0000"/>
                </a:solidFill>
                <a:effectLst/>
                <a:latin typeface="Arial" pitchFamily="34" charset="0"/>
                <a:ea typeface="Calibri" pitchFamily="34" charset="0"/>
                <a:cs typeface="Arial" pitchFamily="34" charset="0"/>
              </a:rPr>
              <a:t>Ki</a:t>
            </a:r>
            <a:r>
              <a:rPr kumimoji="0" lang="fr-FR" sz="3200" b="1" i="0" u="none" strike="noStrike" cap="none" normalizeH="0" dirty="0" smtClean="0">
                <a:ln>
                  <a:noFill/>
                </a:ln>
                <a:solidFill>
                  <a:srgbClr val="FF0000"/>
                </a:solidFill>
                <a:effectLst/>
                <a:latin typeface="Arial" pitchFamily="34" charset="0"/>
                <a:ea typeface="Calibri" pitchFamily="34" charset="0"/>
                <a:cs typeface="Arial" pitchFamily="34" charset="0"/>
              </a:rPr>
              <a:t> 67</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1048" name="Picture 24"/>
          <p:cNvPicPr>
            <a:picLocks noChangeAspect="1" noChangeArrowheads="1"/>
          </p:cNvPicPr>
          <p:nvPr/>
        </p:nvPicPr>
        <p:blipFill>
          <a:blip r:embed="rId15"/>
          <a:srcRect/>
          <a:stretch>
            <a:fillRect/>
          </a:stretch>
        </p:blipFill>
        <p:spPr bwMode="auto">
          <a:xfrm>
            <a:off x="20145421" y="25049171"/>
            <a:ext cx="6286544" cy="5572164"/>
          </a:xfrm>
          <a:prstGeom prst="rect">
            <a:avLst/>
          </a:prstGeom>
          <a:noFill/>
          <a:ln w="9525">
            <a:noFill/>
            <a:miter lim="800000"/>
            <a:headEnd/>
            <a:tailEnd/>
          </a:ln>
          <a:effectLst/>
        </p:spPr>
      </p:pic>
      <p:sp>
        <p:nvSpPr>
          <p:cNvPr id="55" name="Rectangle 23"/>
          <p:cNvSpPr>
            <a:spLocks noChangeArrowheads="1"/>
          </p:cNvSpPr>
          <p:nvPr/>
        </p:nvSpPr>
        <p:spPr bwMode="auto">
          <a:xfrm>
            <a:off x="17287901" y="30835649"/>
            <a:ext cx="571983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Corrélation RE/taille</a:t>
            </a:r>
            <a:r>
              <a:rPr kumimoji="0" lang="fr-FR" sz="3200" b="1" i="0" u="none" strike="noStrike" cap="none" normalizeH="0" dirty="0" smtClean="0">
                <a:ln>
                  <a:noFill/>
                </a:ln>
                <a:solidFill>
                  <a:srgbClr val="FF0000"/>
                </a:solidFill>
                <a:effectLst/>
                <a:latin typeface="Arial" pitchFamily="34" charset="0"/>
                <a:ea typeface="Calibri" pitchFamily="34" charset="0"/>
                <a:cs typeface="Arial" pitchFamily="34" charset="0"/>
              </a:rPr>
              <a:t> tumoral</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1049" name="Picture 25"/>
          <p:cNvPicPr>
            <a:picLocks noChangeAspect="1" noChangeArrowheads="1"/>
          </p:cNvPicPr>
          <p:nvPr/>
        </p:nvPicPr>
        <p:blipFill>
          <a:blip r:embed="rId16"/>
          <a:srcRect/>
          <a:stretch>
            <a:fillRect/>
          </a:stretch>
        </p:blipFill>
        <p:spPr bwMode="auto">
          <a:xfrm>
            <a:off x="13787439" y="31407153"/>
            <a:ext cx="12644526" cy="5429288"/>
          </a:xfrm>
          <a:prstGeom prst="rect">
            <a:avLst/>
          </a:prstGeom>
          <a:noFill/>
          <a:ln w="9525">
            <a:noFill/>
            <a:miter lim="800000"/>
            <a:headEnd/>
            <a:tailEnd/>
          </a:ln>
          <a:effectLst/>
        </p:spPr>
      </p:pic>
      <p:sp>
        <p:nvSpPr>
          <p:cNvPr id="1050" name="Rectangle 26"/>
          <p:cNvSpPr>
            <a:spLocks noChangeArrowheads="1"/>
          </p:cNvSpPr>
          <p:nvPr/>
        </p:nvSpPr>
        <p:spPr bwMode="auto">
          <a:xfrm>
            <a:off x="13716001" y="36836441"/>
            <a:ext cx="12787401"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Nous constatons que l‘analyse de régression linéaire des RE en fonction des PR montre qu’il existe une corrélation positive entre les récepteurs </a:t>
            </a:r>
            <a:r>
              <a:rPr kumimoji="0" lang="fr-FR"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oestrogéniques</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et progestérone. Cette liaison est significative et elle est quantifiée par le coefficient de corrélation «  r » dans notre cas (r=0.6) avec une significativité </a:t>
            </a: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p&lt;0,0001</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fr-FR" sz="28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Nous constatons aussi pour  l’analyse  de la taille tumorale en fonction de la surexpression du Ki67% une corrélation négative (r= - 0,08) mais non significative </a:t>
            </a: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p=0,27</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 même nous constatons pour l’analyse de régression linéaire des récepteurs </a:t>
            </a:r>
            <a:r>
              <a:rPr kumimoji="0" lang="fr-FR"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oestrogéniques</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en fonction de la taille tumorale qu’il existe une corrélation faiblement positive (r=0,08) mais non significative </a:t>
            </a: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p=0,32</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Titre 1"/>
          <p:cNvSpPr txBox="1">
            <a:spLocks/>
          </p:cNvSpPr>
          <p:nvPr/>
        </p:nvSpPr>
        <p:spPr>
          <a:xfrm>
            <a:off x="15502007" y="41194160"/>
            <a:ext cx="8929694" cy="1071569"/>
          </a:xfrm>
          <a:prstGeom prst="rect">
            <a:avLst/>
          </a:prstGeom>
        </p:spPr>
        <p:style>
          <a:lnRef idx="1">
            <a:schemeClr val="accent2"/>
          </a:lnRef>
          <a:fillRef idx="2">
            <a:schemeClr val="accent2"/>
          </a:fillRef>
          <a:effectRef idx="1">
            <a:schemeClr val="accent2"/>
          </a:effectRef>
          <a:fontRef idx="minor">
            <a:schemeClr val="dk1"/>
          </a:fontRef>
        </p:style>
        <p:txBody>
          <a:bodyPr vert="horz" lIns="431974" tIns="215984" rIns="431974" bIns="215984" rtlCol="0" anchor="ctr">
            <a:normAutofit/>
          </a:bodyPr>
          <a:lstStyle>
            <a:lvl1pPr algn="ctr" defTabSz="4320540" rtl="0" eaLnBrk="1" latinLnBrk="0" hangingPunct="1">
              <a:spcBef>
                <a:spcPct val="0"/>
              </a:spcBef>
              <a:buNone/>
              <a:defRPr sz="20800" kern="1200">
                <a:solidFill>
                  <a:schemeClr val="tx1"/>
                </a:solidFill>
                <a:latin typeface="+mj-lt"/>
                <a:ea typeface="+mj-ea"/>
                <a:cs typeface="+mj-cs"/>
              </a:defRPr>
            </a:lvl1pPr>
          </a:lstStyle>
          <a:p>
            <a:r>
              <a:rPr lang="fr-FR" sz="3600" b="1" dirty="0" smtClean="0">
                <a:latin typeface="Arial" pitchFamily="34" charset="0"/>
                <a:cs typeface="Arial" pitchFamily="34" charset="0"/>
              </a:rPr>
              <a:t>CONCLUSION</a:t>
            </a:r>
            <a:endParaRPr lang="fr-FR" sz="3600" dirty="0">
              <a:latin typeface="Arial" pitchFamily="34" charset="0"/>
              <a:cs typeface="Arial" pitchFamily="34" charset="0"/>
            </a:endParaRPr>
          </a:p>
        </p:txBody>
      </p:sp>
      <p:sp>
        <p:nvSpPr>
          <p:cNvPr id="1051" name="Rectangle 27"/>
          <p:cNvSpPr>
            <a:spLocks noChangeArrowheads="1"/>
          </p:cNvSpPr>
          <p:nvPr/>
        </p:nvSpPr>
        <p:spPr bwMode="auto">
          <a:xfrm>
            <a:off x="13716002" y="42337167"/>
            <a:ext cx="1271596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lang="fr-FR" sz="2800" dirty="0" smtClean="0">
                <a:latin typeface="Arial" pitchFamily="34" charset="0"/>
                <a:cs typeface="Arial" pitchFamily="34" charset="0"/>
              </a:rPr>
              <a:t>Nos résultats  sur le plan clinique et histologique et IHC, rejoignent ceux des différentes autres études, plaidant en faveur des formes plus évoluées, diagnostiquées tardivement, une taille tumorale plus importante, un envahissement ganglionnaire fréquent, un grade histologique souvent élevé, l’indice de prolifération plus élevé et la </a:t>
            </a:r>
            <a:r>
              <a:rPr lang="fr-FR" sz="2800" dirty="0" err="1" smtClean="0">
                <a:latin typeface="Arial" pitchFamily="34" charset="0"/>
                <a:cs typeface="Arial" pitchFamily="34" charset="0"/>
              </a:rPr>
              <a:t>sur-expression</a:t>
            </a:r>
            <a:r>
              <a:rPr lang="fr-FR" sz="2800" dirty="0" smtClean="0">
                <a:latin typeface="Arial" pitchFamily="34" charset="0"/>
                <a:cs typeface="Arial" pitchFamily="34" charset="0"/>
              </a:rPr>
              <a:t> de l’HER2  plus important. </a:t>
            </a:r>
            <a:r>
              <a:rPr kumimoji="0" lang="fr-FR"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Ces résultats requièrent une attention particulière sur le plan du diagnostic précoce du cancer du sein chez la femme  jeune.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0" name="Rectangle 5"/>
          <p:cNvSpPr>
            <a:spLocks noChangeArrowheads="1"/>
          </p:cNvSpPr>
          <p:nvPr/>
        </p:nvSpPr>
        <p:spPr bwMode="auto">
          <a:xfrm>
            <a:off x="7500895" y="40752260"/>
            <a:ext cx="5143536" cy="10848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dirty="0" smtClean="0">
                <a:ln>
                  <a:noFill/>
                </a:ln>
                <a:solidFill>
                  <a:srgbClr val="FF0000"/>
                </a:solidFill>
                <a:effectLst/>
                <a:latin typeface="Arial" pitchFamily="34" charset="0"/>
                <a:ea typeface="Calibri" pitchFamily="34" charset="0"/>
                <a:cs typeface="Arial" pitchFamily="34" charset="0"/>
              </a:rPr>
              <a:t> Répartition en fonction du grade SBR</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1" name="Rectangle 5"/>
          <p:cNvSpPr>
            <a:spLocks noChangeArrowheads="1"/>
          </p:cNvSpPr>
          <p:nvPr/>
        </p:nvSpPr>
        <p:spPr bwMode="auto">
          <a:xfrm>
            <a:off x="1938255" y="33608460"/>
            <a:ext cx="970604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dirty="0" smtClean="0">
                <a:ln>
                  <a:noFill/>
                </a:ln>
                <a:solidFill>
                  <a:srgbClr val="FF0000"/>
                </a:solidFill>
                <a:effectLst/>
                <a:latin typeface="Arial" pitchFamily="34" charset="0"/>
                <a:ea typeface="Calibri" pitchFamily="34" charset="0"/>
                <a:cs typeface="Arial" pitchFamily="34" charset="0"/>
              </a:rPr>
              <a:t> Répartition selon la taille clinique de la tumeur</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2" name="Titre 1"/>
          <p:cNvSpPr txBox="1">
            <a:spLocks/>
          </p:cNvSpPr>
          <p:nvPr/>
        </p:nvSpPr>
        <p:spPr>
          <a:xfrm>
            <a:off x="357095" y="331623"/>
            <a:ext cx="26217746" cy="4500594"/>
          </a:xfrm>
          <a:prstGeom prst="rect">
            <a:avLst/>
          </a:prstGeom>
        </p:spPr>
        <p:style>
          <a:lnRef idx="1">
            <a:schemeClr val="accent2"/>
          </a:lnRef>
          <a:fillRef idx="2">
            <a:schemeClr val="accent2"/>
          </a:fillRef>
          <a:effectRef idx="1">
            <a:schemeClr val="accent2"/>
          </a:effectRef>
          <a:fontRef idx="minor">
            <a:schemeClr val="dk1"/>
          </a:fontRef>
        </p:style>
        <p:txBody>
          <a:bodyPr vert="horz" lIns="431974" tIns="215984" rIns="431974" bIns="215984" rtlCol="0" anchor="ctr">
            <a:normAutofit/>
          </a:bodyPr>
          <a:lstStyle>
            <a:lvl1pPr algn="ctr" defTabSz="4320540" rtl="0" eaLnBrk="1" latinLnBrk="0" hangingPunct="1">
              <a:spcBef>
                <a:spcPct val="0"/>
              </a:spcBef>
              <a:buNone/>
              <a:defRPr sz="20800" kern="1200">
                <a:solidFill>
                  <a:schemeClr val="tx1"/>
                </a:solidFill>
                <a:latin typeface="+mj-lt"/>
                <a:ea typeface="+mj-ea"/>
                <a:cs typeface="+mj-cs"/>
              </a:defRPr>
            </a:lvl1pPr>
          </a:lstStyle>
          <a:p>
            <a:r>
              <a:rPr lang="fr-FR" sz="5400" b="1" dirty="0" smtClean="0">
                <a:latin typeface="Arial" pitchFamily="34" charset="0"/>
                <a:cs typeface="Arial" pitchFamily="34" charset="0"/>
              </a:rPr>
              <a:t>ETUDE DES CORRÉLATIONS ENTRE LES DIFFÉRENTS PARAMÈTRES ÉTUDIÉS DU CANCER DU SEIN CHEZ LA FEMME JEUNE</a:t>
            </a:r>
            <a:r>
              <a:rPr lang="fr-FR" sz="9600" dirty="0" smtClean="0">
                <a:solidFill>
                  <a:schemeClr val="dk1"/>
                </a:solidFill>
                <a:latin typeface="Arial" pitchFamily="34" charset="0"/>
                <a:cs typeface="Arial" pitchFamily="34" charset="0"/>
              </a:rPr>
              <a:t/>
            </a:r>
            <a:br>
              <a:rPr lang="fr-FR" sz="9600" dirty="0" smtClean="0">
                <a:solidFill>
                  <a:schemeClr val="dk1"/>
                </a:solidFill>
                <a:latin typeface="Arial" pitchFamily="34" charset="0"/>
                <a:cs typeface="Arial" pitchFamily="34" charset="0"/>
              </a:rPr>
            </a:br>
            <a:r>
              <a:rPr lang="fr-FR" sz="3600" b="1" u="sng" dirty="0" smtClean="0">
                <a:latin typeface="Arial" pitchFamily="34" charset="0"/>
                <a:cs typeface="Arial" pitchFamily="34" charset="0"/>
              </a:rPr>
              <a:t>N.CAID</a:t>
            </a:r>
            <a:r>
              <a:rPr lang="fr-FR" sz="3600" b="1" dirty="0" smtClean="0">
                <a:latin typeface="Arial" pitchFamily="34" charset="0"/>
                <a:cs typeface="Arial" pitchFamily="34" charset="0"/>
              </a:rPr>
              <a:t>, F.SMAILI</a:t>
            </a:r>
            <a:r>
              <a:rPr lang="fr-FR" sz="3600" dirty="0" smtClean="0">
                <a:latin typeface="Arial" pitchFamily="34" charset="0"/>
                <a:cs typeface="Arial" pitchFamily="34" charset="0"/>
              </a:rPr>
              <a:t/>
            </a:r>
            <a:br>
              <a:rPr lang="fr-FR" sz="3600" dirty="0" smtClean="0">
                <a:latin typeface="Arial" pitchFamily="34" charset="0"/>
                <a:cs typeface="Arial" pitchFamily="34" charset="0"/>
              </a:rPr>
            </a:br>
            <a:r>
              <a:rPr lang="fr-FR" sz="3600" b="1" dirty="0" smtClean="0">
                <a:latin typeface="Arial" pitchFamily="34" charset="0"/>
                <a:cs typeface="Arial" pitchFamily="34" charset="0"/>
              </a:rPr>
              <a:t>Service d’oncologie médicale  EHS en LCC  Blida- Faculté de médecine université de Blida</a:t>
            </a:r>
            <a:r>
              <a:rPr lang="fr-FR" sz="3600" dirty="0" smtClean="0">
                <a:solidFill>
                  <a:schemeClr val="dk1"/>
                </a:solidFill>
                <a:latin typeface="Arial" pitchFamily="34" charset="0"/>
                <a:cs typeface="Arial" pitchFamily="34" charset="0"/>
              </a:rPr>
              <a:t/>
            </a:r>
            <a:br>
              <a:rPr lang="fr-FR" sz="3600" dirty="0" smtClean="0">
                <a:solidFill>
                  <a:schemeClr val="dk1"/>
                </a:solidFill>
                <a:latin typeface="Arial" pitchFamily="34" charset="0"/>
                <a:cs typeface="Arial" pitchFamily="34" charset="0"/>
              </a:rPr>
            </a:br>
            <a:r>
              <a:rPr lang="fr-FR" sz="3600" b="1" dirty="0" smtClean="0">
                <a:solidFill>
                  <a:srgbClr val="000000"/>
                </a:solidFill>
                <a:latin typeface="Arial" pitchFamily="34" charset="0"/>
                <a:ea typeface="Times New Roman" pitchFamily="18" charset="0"/>
                <a:cs typeface="Arial" pitchFamily="34" charset="0"/>
              </a:rPr>
              <a:t>Adresse électronique</a:t>
            </a:r>
            <a:r>
              <a:rPr lang="fr-FR" sz="3600" dirty="0" smtClean="0">
                <a:solidFill>
                  <a:srgbClr val="000000"/>
                </a:solidFill>
                <a:latin typeface="Arial" pitchFamily="34" charset="0"/>
                <a:ea typeface="Times New Roman" pitchFamily="18" charset="0"/>
                <a:cs typeface="Arial" pitchFamily="34" charset="0"/>
              </a:rPr>
              <a:t> : </a:t>
            </a:r>
            <a:r>
              <a:rPr lang="fr-FR" sz="3600" dirty="0" smtClean="0">
                <a:solidFill>
                  <a:srgbClr val="196AD4"/>
                </a:solidFill>
                <a:latin typeface="Arial" pitchFamily="34" charset="0"/>
                <a:ea typeface="Times New Roman" pitchFamily="18" charset="0"/>
                <a:cs typeface="Arial" pitchFamily="34" charset="0"/>
                <a:hlinkClick r:id="rId17"/>
              </a:rPr>
              <a:t>caidsa@yahoo.com</a:t>
            </a:r>
            <a:endParaRPr lang="fr-FR" sz="3600" dirty="0">
              <a:latin typeface="Arial" pitchFamily="34" charset="0"/>
              <a:cs typeface="Arial" pitchFamily="34" charset="0"/>
            </a:endParaRPr>
          </a:p>
        </p:txBody>
      </p:sp>
    </p:spTree>
    <p:extLst>
      <p:ext uri="{BB962C8B-B14F-4D97-AF65-F5344CB8AC3E}">
        <p14:creationId xmlns:p14="http://schemas.microsoft.com/office/powerpoint/2010/main" val="416154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1423</TotalTime>
  <Words>730</Words>
  <Application>Microsoft Office PowerPoint</Application>
  <PresentationFormat>Personnalisé</PresentationFormat>
  <Paragraphs>41</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Times New Roman</vt:lpstr>
      <vt:lpstr>Thème Office</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Thierry Sala</dc:creator>
  <cp:lastModifiedBy>Pierre CAILLOL</cp:lastModifiedBy>
  <cp:revision>55</cp:revision>
  <dcterms:created xsi:type="dcterms:W3CDTF">2013-07-09T08:43:26Z</dcterms:created>
  <dcterms:modified xsi:type="dcterms:W3CDTF">2018-11-06T16:25:32Z</dcterms:modified>
</cp:coreProperties>
</file>