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003375" cy="47526575"/>
  <p:notesSz cx="6858000" cy="9144000"/>
  <p:defaultTextStyle>
    <a:defPPr>
      <a:defRPr lang="fr-FR"/>
    </a:defPPr>
    <a:lvl1pPr marL="0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84938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69876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54814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39752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24690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09628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694567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079505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69">
          <p15:clr>
            <a:srgbClr val="A4A3A4"/>
          </p15:clr>
        </p15:guide>
        <p15:guide id="2" pos="85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5" autoAdjust="0"/>
    <p:restoredTop sz="94660"/>
  </p:normalViewPr>
  <p:slideViewPr>
    <p:cSldViewPr>
      <p:cViewPr varScale="1">
        <p:scale>
          <a:sx n="16" d="100"/>
          <a:sy n="16" d="100"/>
        </p:scale>
        <p:origin x="3366" y="132"/>
      </p:cViewPr>
      <p:guideLst>
        <p:guide orient="horz" pos="14969"/>
        <p:guide pos="8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A53F0-F6FF-2A47-8EA1-8CAF66EBCF8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2925849-6DB2-374F-8855-7F255C4106C4}">
      <dgm:prSet phldrT="[Texte]"/>
      <dgm:spPr>
        <a:xfrm>
          <a:off x="1393031" y="0"/>
          <a:ext cx="1428750" cy="71437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23 LDPM</a:t>
          </a:r>
        </a:p>
      </dgm:t>
    </dgm:pt>
    <dgm:pt modelId="{F315ABA6-D8E8-834F-A6CE-F36F4A82EFA6}" type="parTrans" cxnId="{A58177D5-7E2A-0E45-AE6C-A8DB0347359A}">
      <dgm:prSet/>
      <dgm:spPr/>
      <dgm:t>
        <a:bodyPr/>
        <a:lstStyle/>
        <a:p>
          <a:endParaRPr lang="fr-FR"/>
        </a:p>
      </dgm:t>
    </dgm:pt>
    <dgm:pt modelId="{210C4D7B-2426-A245-9616-E92ACF4A5090}" type="sibTrans" cxnId="{A58177D5-7E2A-0E45-AE6C-A8DB0347359A}">
      <dgm:prSet/>
      <dgm:spPr/>
      <dgm:t>
        <a:bodyPr/>
        <a:lstStyle/>
        <a:p>
          <a:endParaRPr lang="fr-FR"/>
        </a:p>
      </dgm:t>
    </dgm:pt>
    <dgm:pt modelId="{EC32B0BF-A367-514E-A4FE-62F1FA5A224A}">
      <dgm:prSet phldrT="[Texte]"/>
      <dgm:spPr>
        <a:xfrm>
          <a:off x="2257425" y="1014412"/>
          <a:ext cx="1428750" cy="71437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F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RMI</a:t>
          </a:r>
        </a:p>
      </dgm:t>
    </dgm:pt>
    <dgm:pt modelId="{55F6BA4A-3BD9-2F46-9FE6-039594374739}" type="parTrans" cxnId="{42FE4533-0199-3345-A2A2-03F02B290458}">
      <dgm:prSet/>
      <dgm:spPr>
        <a:xfrm>
          <a:off x="2107406" y="714375"/>
          <a:ext cx="864393" cy="30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18"/>
              </a:lnTo>
              <a:lnTo>
                <a:pt x="864393" y="150018"/>
              </a:lnTo>
              <a:lnTo>
                <a:pt x="864393" y="300037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34168FE4-CCA4-7B4C-923C-B4E16FB9B734}" type="sibTrans" cxnId="{42FE4533-0199-3345-A2A2-03F02B290458}">
      <dgm:prSet/>
      <dgm:spPr/>
      <dgm:t>
        <a:bodyPr/>
        <a:lstStyle/>
        <a:p>
          <a:endParaRPr lang="fr-FR"/>
        </a:p>
      </dgm:t>
    </dgm:pt>
    <dgm:pt modelId="{65EEBE4C-1C2F-014F-889A-DBEB09752405}">
      <dgm:prSet phldrT="[Texte]"/>
      <dgm:spPr>
        <a:xfrm>
          <a:off x="528637" y="1014412"/>
          <a:ext cx="1428750" cy="71437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F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RMD</a:t>
          </a:r>
        </a:p>
      </dgm:t>
    </dgm:pt>
    <dgm:pt modelId="{9E6A15F3-F69C-7149-B38A-B18A1A71E223}" type="parTrans" cxnId="{B282FD23-6855-9244-A789-84F054C84766}">
      <dgm:prSet/>
      <dgm:spPr>
        <a:xfrm>
          <a:off x="1243012" y="714375"/>
          <a:ext cx="864393" cy="300037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50018"/>
              </a:lnTo>
              <a:lnTo>
                <a:pt x="0" y="150018"/>
              </a:lnTo>
              <a:lnTo>
                <a:pt x="0" y="300037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5B8D90F-7FE0-104B-AAE9-D64C1CEBD459}" type="sibTrans" cxnId="{B282FD23-6855-9244-A789-84F054C84766}">
      <dgm:prSet/>
      <dgm:spPr/>
      <dgm:t>
        <a:bodyPr/>
        <a:lstStyle/>
        <a:p>
          <a:endParaRPr lang="fr-FR"/>
        </a:p>
      </dgm:t>
    </dgm:pt>
    <dgm:pt modelId="{C3304352-8DDF-CB42-AE04-E87BEE794F54}">
      <dgm:prSet phldrT="[Texte]"/>
      <dgm:spPr>
        <a:xfrm>
          <a:off x="885825" y="2028825"/>
          <a:ext cx="1428750" cy="71437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F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dont 1 bilatérale</a:t>
          </a:r>
        </a:p>
      </dgm:t>
    </dgm:pt>
    <dgm:pt modelId="{F4047F63-428C-6846-8063-D57AD5305894}" type="parTrans" cxnId="{8BA809E4-0AFD-AA46-875F-75D6744ED410}">
      <dgm:prSet/>
      <dgm:spPr>
        <a:xfrm>
          <a:off x="671512" y="1728787"/>
          <a:ext cx="214312" cy="65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225"/>
              </a:lnTo>
              <a:lnTo>
                <a:pt x="214312" y="657225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1F9BE5AC-729D-E342-9F46-ECCEB25FF6B9}" type="sibTrans" cxnId="{8BA809E4-0AFD-AA46-875F-75D6744ED410}">
      <dgm:prSet/>
      <dgm:spPr/>
      <dgm:t>
        <a:bodyPr/>
        <a:lstStyle/>
        <a:p>
          <a:endParaRPr lang="fr-FR"/>
        </a:p>
      </dgm:t>
    </dgm:pt>
    <dgm:pt modelId="{7656BF73-944D-4946-8021-E55DFA89D049}">
      <dgm:prSet/>
      <dgm:spPr>
        <a:xfrm>
          <a:off x="2614612" y="2028825"/>
          <a:ext cx="1428750" cy="71437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F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dont 2 bilatérales</a:t>
          </a:r>
        </a:p>
      </dgm:t>
    </dgm:pt>
    <dgm:pt modelId="{32C0CA58-88F9-FA41-99CE-BAE50C1B153F}" type="parTrans" cxnId="{290E31AE-62EA-AE42-A930-DF103B21F800}">
      <dgm:prSet/>
      <dgm:spPr>
        <a:xfrm>
          <a:off x="2400300" y="1728787"/>
          <a:ext cx="214312" cy="65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225"/>
              </a:lnTo>
              <a:lnTo>
                <a:pt x="214312" y="657225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7A86BBEA-6849-7A45-80E7-A7A4C0FADAB3}" type="sibTrans" cxnId="{290E31AE-62EA-AE42-A930-DF103B21F800}">
      <dgm:prSet/>
      <dgm:spPr/>
      <dgm:t>
        <a:bodyPr/>
        <a:lstStyle/>
        <a:p>
          <a:endParaRPr lang="fr-FR"/>
        </a:p>
      </dgm:t>
    </dgm:pt>
    <dgm:pt modelId="{72987859-98C6-0343-93CC-E546CDB8DD6A}" type="pres">
      <dgm:prSet presAssocID="{6EDA53F0-F6FF-2A47-8EA1-8CAF66EBCF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61B19EF-30FC-4243-A0DE-42585C1A63E0}" type="pres">
      <dgm:prSet presAssocID="{32925849-6DB2-374F-8855-7F255C4106C4}" presName="hierRoot1" presStyleCnt="0">
        <dgm:presLayoutVars>
          <dgm:hierBranch val="init"/>
        </dgm:presLayoutVars>
      </dgm:prSet>
      <dgm:spPr/>
    </dgm:pt>
    <dgm:pt modelId="{A520B644-6892-214D-86C1-1238819B11B2}" type="pres">
      <dgm:prSet presAssocID="{32925849-6DB2-374F-8855-7F255C4106C4}" presName="rootComposite1" presStyleCnt="0"/>
      <dgm:spPr/>
    </dgm:pt>
    <dgm:pt modelId="{342B4049-9E66-A84E-8028-EC98208F1DBF}" type="pres">
      <dgm:prSet presAssocID="{32925849-6DB2-374F-8855-7F255C4106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613A09-F29E-6649-BC15-B670FA8F548D}" type="pres">
      <dgm:prSet presAssocID="{32925849-6DB2-374F-8855-7F255C4106C4}" presName="rootConnector1" presStyleLbl="node1" presStyleIdx="0" presStyleCnt="0"/>
      <dgm:spPr/>
      <dgm:t>
        <a:bodyPr/>
        <a:lstStyle/>
        <a:p>
          <a:endParaRPr lang="fr-FR"/>
        </a:p>
      </dgm:t>
    </dgm:pt>
    <dgm:pt modelId="{C1F9893F-75E2-8D43-8995-AABDCE54C6C9}" type="pres">
      <dgm:prSet presAssocID="{32925849-6DB2-374F-8855-7F255C4106C4}" presName="hierChild2" presStyleCnt="0"/>
      <dgm:spPr/>
    </dgm:pt>
    <dgm:pt modelId="{9E60E041-25BC-6D49-B6D2-FA31486582B8}" type="pres">
      <dgm:prSet presAssocID="{9E6A15F3-F69C-7149-B38A-B18A1A71E223}" presName="Name37" presStyleLbl="parChTrans1D2" presStyleIdx="0" presStyleCnt="2"/>
      <dgm:spPr/>
      <dgm:t>
        <a:bodyPr/>
        <a:lstStyle/>
        <a:p>
          <a:endParaRPr lang="fr-FR"/>
        </a:p>
      </dgm:t>
    </dgm:pt>
    <dgm:pt modelId="{944F6CA9-EC4B-834D-A4A2-F748CAB9A33F}" type="pres">
      <dgm:prSet presAssocID="{65EEBE4C-1C2F-014F-889A-DBEB09752405}" presName="hierRoot2" presStyleCnt="0">
        <dgm:presLayoutVars>
          <dgm:hierBranch val="init"/>
        </dgm:presLayoutVars>
      </dgm:prSet>
      <dgm:spPr/>
    </dgm:pt>
    <dgm:pt modelId="{F71718AA-AA10-064F-8AD2-3139E1142EA3}" type="pres">
      <dgm:prSet presAssocID="{65EEBE4C-1C2F-014F-889A-DBEB09752405}" presName="rootComposite" presStyleCnt="0"/>
      <dgm:spPr/>
    </dgm:pt>
    <dgm:pt modelId="{648F649F-C8C9-E54D-91EB-0C97254C15CC}" type="pres">
      <dgm:prSet presAssocID="{65EEBE4C-1C2F-014F-889A-DBEB0975240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CB856B-8E40-2A47-9B4B-25EEA6D36A5D}" type="pres">
      <dgm:prSet presAssocID="{65EEBE4C-1C2F-014F-889A-DBEB09752405}" presName="rootConnector" presStyleLbl="node2" presStyleIdx="0" presStyleCnt="2"/>
      <dgm:spPr/>
      <dgm:t>
        <a:bodyPr/>
        <a:lstStyle/>
        <a:p>
          <a:endParaRPr lang="fr-FR"/>
        </a:p>
      </dgm:t>
    </dgm:pt>
    <dgm:pt modelId="{D821EFF5-B730-8E41-9361-9C82DCE4EB19}" type="pres">
      <dgm:prSet presAssocID="{65EEBE4C-1C2F-014F-889A-DBEB09752405}" presName="hierChild4" presStyleCnt="0"/>
      <dgm:spPr/>
    </dgm:pt>
    <dgm:pt modelId="{AB2E9832-B983-5C4C-8075-E14471E9AEC7}" type="pres">
      <dgm:prSet presAssocID="{F4047F63-428C-6846-8063-D57AD5305894}" presName="Name37" presStyleLbl="parChTrans1D3" presStyleIdx="0" presStyleCnt="2"/>
      <dgm:spPr/>
      <dgm:t>
        <a:bodyPr/>
        <a:lstStyle/>
        <a:p>
          <a:endParaRPr lang="fr-FR"/>
        </a:p>
      </dgm:t>
    </dgm:pt>
    <dgm:pt modelId="{C4BACB40-285E-0A41-9CCD-45A3D2E7B338}" type="pres">
      <dgm:prSet presAssocID="{C3304352-8DDF-CB42-AE04-E87BEE794F54}" presName="hierRoot2" presStyleCnt="0">
        <dgm:presLayoutVars>
          <dgm:hierBranch val="init"/>
        </dgm:presLayoutVars>
      </dgm:prSet>
      <dgm:spPr/>
    </dgm:pt>
    <dgm:pt modelId="{50F7655B-304C-E84D-B0D3-7EF578037D56}" type="pres">
      <dgm:prSet presAssocID="{C3304352-8DDF-CB42-AE04-E87BEE794F54}" presName="rootComposite" presStyleCnt="0"/>
      <dgm:spPr/>
    </dgm:pt>
    <dgm:pt modelId="{70CF9017-7F65-0446-87E1-9121E2A82635}" type="pres">
      <dgm:prSet presAssocID="{C3304352-8DDF-CB42-AE04-E87BEE794F54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329216C-ADEA-A749-AF7E-5F83F2F9EBAE}" type="pres">
      <dgm:prSet presAssocID="{C3304352-8DDF-CB42-AE04-E87BEE794F54}" presName="rootConnector" presStyleLbl="node3" presStyleIdx="0" presStyleCnt="2"/>
      <dgm:spPr/>
      <dgm:t>
        <a:bodyPr/>
        <a:lstStyle/>
        <a:p>
          <a:endParaRPr lang="fr-FR"/>
        </a:p>
      </dgm:t>
    </dgm:pt>
    <dgm:pt modelId="{5C9472D0-6B6B-874B-912F-B58A2CB42F7C}" type="pres">
      <dgm:prSet presAssocID="{C3304352-8DDF-CB42-AE04-E87BEE794F54}" presName="hierChild4" presStyleCnt="0"/>
      <dgm:spPr/>
    </dgm:pt>
    <dgm:pt modelId="{AF9DF6EC-9172-C942-875E-CBD881F97759}" type="pres">
      <dgm:prSet presAssocID="{C3304352-8DDF-CB42-AE04-E87BEE794F54}" presName="hierChild5" presStyleCnt="0"/>
      <dgm:spPr/>
    </dgm:pt>
    <dgm:pt modelId="{8EF84C09-E478-DD4E-82A8-051732F78E90}" type="pres">
      <dgm:prSet presAssocID="{65EEBE4C-1C2F-014F-889A-DBEB09752405}" presName="hierChild5" presStyleCnt="0"/>
      <dgm:spPr/>
    </dgm:pt>
    <dgm:pt modelId="{743ABE8F-11B0-DC4B-A981-9DD0FE47AF62}" type="pres">
      <dgm:prSet presAssocID="{55F6BA4A-3BD9-2F46-9FE6-039594374739}" presName="Name37" presStyleLbl="parChTrans1D2" presStyleIdx="1" presStyleCnt="2"/>
      <dgm:spPr/>
      <dgm:t>
        <a:bodyPr/>
        <a:lstStyle/>
        <a:p>
          <a:endParaRPr lang="fr-FR"/>
        </a:p>
      </dgm:t>
    </dgm:pt>
    <dgm:pt modelId="{F9821490-2F53-6741-A68D-6B1C486DF7EA}" type="pres">
      <dgm:prSet presAssocID="{EC32B0BF-A367-514E-A4FE-62F1FA5A224A}" presName="hierRoot2" presStyleCnt="0">
        <dgm:presLayoutVars>
          <dgm:hierBranch val="init"/>
        </dgm:presLayoutVars>
      </dgm:prSet>
      <dgm:spPr/>
    </dgm:pt>
    <dgm:pt modelId="{2565D440-FD47-C647-9ED1-A55E396A1B7B}" type="pres">
      <dgm:prSet presAssocID="{EC32B0BF-A367-514E-A4FE-62F1FA5A224A}" presName="rootComposite" presStyleCnt="0"/>
      <dgm:spPr/>
    </dgm:pt>
    <dgm:pt modelId="{868BBCD8-762F-3D44-B68F-6BB700CFF9EE}" type="pres">
      <dgm:prSet presAssocID="{EC32B0BF-A367-514E-A4FE-62F1FA5A224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831350F-EAF8-7C40-87D3-486A722FC73D}" type="pres">
      <dgm:prSet presAssocID="{EC32B0BF-A367-514E-A4FE-62F1FA5A224A}" presName="rootConnector" presStyleLbl="node2" presStyleIdx="1" presStyleCnt="2"/>
      <dgm:spPr/>
      <dgm:t>
        <a:bodyPr/>
        <a:lstStyle/>
        <a:p>
          <a:endParaRPr lang="fr-FR"/>
        </a:p>
      </dgm:t>
    </dgm:pt>
    <dgm:pt modelId="{716F103F-B827-3C4C-94FA-25E9D8EE4287}" type="pres">
      <dgm:prSet presAssocID="{EC32B0BF-A367-514E-A4FE-62F1FA5A224A}" presName="hierChild4" presStyleCnt="0"/>
      <dgm:spPr/>
    </dgm:pt>
    <dgm:pt modelId="{B41EB544-EA75-7143-BB62-0FE369CC363B}" type="pres">
      <dgm:prSet presAssocID="{32C0CA58-88F9-FA41-99CE-BAE50C1B153F}" presName="Name37" presStyleLbl="parChTrans1D3" presStyleIdx="1" presStyleCnt="2"/>
      <dgm:spPr/>
      <dgm:t>
        <a:bodyPr/>
        <a:lstStyle/>
        <a:p>
          <a:endParaRPr lang="fr-FR"/>
        </a:p>
      </dgm:t>
    </dgm:pt>
    <dgm:pt modelId="{5EE26887-4003-634C-89D9-71685CD1457B}" type="pres">
      <dgm:prSet presAssocID="{7656BF73-944D-4946-8021-E55DFA89D049}" presName="hierRoot2" presStyleCnt="0">
        <dgm:presLayoutVars>
          <dgm:hierBranch val="init"/>
        </dgm:presLayoutVars>
      </dgm:prSet>
      <dgm:spPr/>
    </dgm:pt>
    <dgm:pt modelId="{AEC5CADF-F299-E54B-813F-2D9841899411}" type="pres">
      <dgm:prSet presAssocID="{7656BF73-944D-4946-8021-E55DFA89D049}" presName="rootComposite" presStyleCnt="0"/>
      <dgm:spPr/>
    </dgm:pt>
    <dgm:pt modelId="{78515602-EBAE-2D49-8921-47DB71ABA899}" type="pres">
      <dgm:prSet presAssocID="{7656BF73-944D-4946-8021-E55DFA89D04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867085-5642-494E-93FB-C10C1AA0850B}" type="pres">
      <dgm:prSet presAssocID="{7656BF73-944D-4946-8021-E55DFA89D049}" presName="rootConnector" presStyleLbl="node3" presStyleIdx="1" presStyleCnt="2"/>
      <dgm:spPr/>
      <dgm:t>
        <a:bodyPr/>
        <a:lstStyle/>
        <a:p>
          <a:endParaRPr lang="fr-FR"/>
        </a:p>
      </dgm:t>
    </dgm:pt>
    <dgm:pt modelId="{29C0CC7C-D963-8146-A597-13161D494594}" type="pres">
      <dgm:prSet presAssocID="{7656BF73-944D-4946-8021-E55DFA89D049}" presName="hierChild4" presStyleCnt="0"/>
      <dgm:spPr/>
    </dgm:pt>
    <dgm:pt modelId="{1CF31438-2E82-0348-A262-7C3DBEEEBF69}" type="pres">
      <dgm:prSet presAssocID="{7656BF73-944D-4946-8021-E55DFA89D049}" presName="hierChild5" presStyleCnt="0"/>
      <dgm:spPr/>
    </dgm:pt>
    <dgm:pt modelId="{DB2770F7-E63B-A34E-976A-FF834E2755E8}" type="pres">
      <dgm:prSet presAssocID="{EC32B0BF-A367-514E-A4FE-62F1FA5A224A}" presName="hierChild5" presStyleCnt="0"/>
      <dgm:spPr/>
    </dgm:pt>
    <dgm:pt modelId="{64CFC73F-3B3E-9C4D-927E-BD618B353310}" type="pres">
      <dgm:prSet presAssocID="{32925849-6DB2-374F-8855-7F255C4106C4}" presName="hierChild3" presStyleCnt="0"/>
      <dgm:spPr/>
    </dgm:pt>
  </dgm:ptLst>
  <dgm:cxnLst>
    <dgm:cxn modelId="{878BAB5C-2F6A-364C-97D8-E65D6E82631E}" type="presOf" srcId="{F4047F63-428C-6846-8063-D57AD5305894}" destId="{AB2E9832-B983-5C4C-8075-E14471E9AEC7}" srcOrd="0" destOrd="0" presId="urn:microsoft.com/office/officeart/2005/8/layout/orgChart1"/>
    <dgm:cxn modelId="{42FE4533-0199-3345-A2A2-03F02B290458}" srcId="{32925849-6DB2-374F-8855-7F255C4106C4}" destId="{EC32B0BF-A367-514E-A4FE-62F1FA5A224A}" srcOrd="1" destOrd="0" parTransId="{55F6BA4A-3BD9-2F46-9FE6-039594374739}" sibTransId="{34168FE4-CCA4-7B4C-923C-B4E16FB9B734}"/>
    <dgm:cxn modelId="{290E31AE-62EA-AE42-A930-DF103B21F800}" srcId="{EC32B0BF-A367-514E-A4FE-62F1FA5A224A}" destId="{7656BF73-944D-4946-8021-E55DFA89D049}" srcOrd="0" destOrd="0" parTransId="{32C0CA58-88F9-FA41-99CE-BAE50C1B153F}" sibTransId="{7A86BBEA-6849-7A45-80E7-A7A4C0FADAB3}"/>
    <dgm:cxn modelId="{D146E53E-ECF9-3642-A9D8-4F07B83EAD0F}" type="presOf" srcId="{EC32B0BF-A367-514E-A4FE-62F1FA5A224A}" destId="{868BBCD8-762F-3D44-B68F-6BB700CFF9EE}" srcOrd="0" destOrd="0" presId="urn:microsoft.com/office/officeart/2005/8/layout/orgChart1"/>
    <dgm:cxn modelId="{8BA809E4-0AFD-AA46-875F-75D6744ED410}" srcId="{65EEBE4C-1C2F-014F-889A-DBEB09752405}" destId="{C3304352-8DDF-CB42-AE04-E87BEE794F54}" srcOrd="0" destOrd="0" parTransId="{F4047F63-428C-6846-8063-D57AD5305894}" sibTransId="{1F9BE5AC-729D-E342-9F46-ECCEB25FF6B9}"/>
    <dgm:cxn modelId="{A58177D5-7E2A-0E45-AE6C-A8DB0347359A}" srcId="{6EDA53F0-F6FF-2A47-8EA1-8CAF66EBCF8E}" destId="{32925849-6DB2-374F-8855-7F255C4106C4}" srcOrd="0" destOrd="0" parTransId="{F315ABA6-D8E8-834F-A6CE-F36F4A82EFA6}" sibTransId="{210C4D7B-2426-A245-9616-E92ACF4A5090}"/>
    <dgm:cxn modelId="{920545DA-42F0-0E4D-B1F9-A492298A06DE}" type="presOf" srcId="{65EEBE4C-1C2F-014F-889A-DBEB09752405}" destId="{648F649F-C8C9-E54D-91EB-0C97254C15CC}" srcOrd="0" destOrd="0" presId="urn:microsoft.com/office/officeart/2005/8/layout/orgChart1"/>
    <dgm:cxn modelId="{4D1D538A-21CD-674F-AA26-1427B4DB8C20}" type="presOf" srcId="{7656BF73-944D-4946-8021-E55DFA89D049}" destId="{78515602-EBAE-2D49-8921-47DB71ABA899}" srcOrd="0" destOrd="0" presId="urn:microsoft.com/office/officeart/2005/8/layout/orgChart1"/>
    <dgm:cxn modelId="{2CB89520-E899-B848-86C7-79EE6FCE51EB}" type="presOf" srcId="{EC32B0BF-A367-514E-A4FE-62F1FA5A224A}" destId="{6831350F-EAF8-7C40-87D3-486A722FC73D}" srcOrd="1" destOrd="0" presId="urn:microsoft.com/office/officeart/2005/8/layout/orgChart1"/>
    <dgm:cxn modelId="{E3A0309C-3DAA-6D48-ABD5-778BB946EA18}" type="presOf" srcId="{65EEBE4C-1C2F-014F-889A-DBEB09752405}" destId="{7CCB856B-8E40-2A47-9B4B-25EEA6D36A5D}" srcOrd="1" destOrd="0" presId="urn:microsoft.com/office/officeart/2005/8/layout/orgChart1"/>
    <dgm:cxn modelId="{D96FD49B-CDAC-A948-9265-002EB55DA1C7}" type="presOf" srcId="{32C0CA58-88F9-FA41-99CE-BAE50C1B153F}" destId="{B41EB544-EA75-7143-BB62-0FE369CC363B}" srcOrd="0" destOrd="0" presId="urn:microsoft.com/office/officeart/2005/8/layout/orgChart1"/>
    <dgm:cxn modelId="{B282FD23-6855-9244-A789-84F054C84766}" srcId="{32925849-6DB2-374F-8855-7F255C4106C4}" destId="{65EEBE4C-1C2F-014F-889A-DBEB09752405}" srcOrd="0" destOrd="0" parTransId="{9E6A15F3-F69C-7149-B38A-B18A1A71E223}" sibTransId="{A5B8D90F-7FE0-104B-AAE9-D64C1CEBD459}"/>
    <dgm:cxn modelId="{87B6509D-B6B6-C349-8E63-A2EA595FFB62}" type="presOf" srcId="{C3304352-8DDF-CB42-AE04-E87BEE794F54}" destId="{D329216C-ADEA-A749-AF7E-5F83F2F9EBAE}" srcOrd="1" destOrd="0" presId="urn:microsoft.com/office/officeart/2005/8/layout/orgChart1"/>
    <dgm:cxn modelId="{57D7235C-D0E9-F146-A9FA-B104CD98CC12}" type="presOf" srcId="{C3304352-8DDF-CB42-AE04-E87BEE794F54}" destId="{70CF9017-7F65-0446-87E1-9121E2A82635}" srcOrd="0" destOrd="0" presId="urn:microsoft.com/office/officeart/2005/8/layout/orgChart1"/>
    <dgm:cxn modelId="{549FD297-4C68-A041-9C0F-71521B0B1D3F}" type="presOf" srcId="{6EDA53F0-F6FF-2A47-8EA1-8CAF66EBCF8E}" destId="{72987859-98C6-0343-93CC-E546CDB8DD6A}" srcOrd="0" destOrd="0" presId="urn:microsoft.com/office/officeart/2005/8/layout/orgChart1"/>
    <dgm:cxn modelId="{B106338A-C241-2248-BC94-9638FC143062}" type="presOf" srcId="{9E6A15F3-F69C-7149-B38A-B18A1A71E223}" destId="{9E60E041-25BC-6D49-B6D2-FA31486582B8}" srcOrd="0" destOrd="0" presId="urn:microsoft.com/office/officeart/2005/8/layout/orgChart1"/>
    <dgm:cxn modelId="{286F2006-E040-DB46-BC8B-6D221B6B6A4E}" type="presOf" srcId="{7656BF73-944D-4946-8021-E55DFA89D049}" destId="{FF867085-5642-494E-93FB-C10C1AA0850B}" srcOrd="1" destOrd="0" presId="urn:microsoft.com/office/officeart/2005/8/layout/orgChart1"/>
    <dgm:cxn modelId="{7780DCD4-7AD1-154D-9261-7D40C44D17C0}" type="presOf" srcId="{32925849-6DB2-374F-8855-7F255C4106C4}" destId="{84613A09-F29E-6649-BC15-B670FA8F548D}" srcOrd="1" destOrd="0" presId="urn:microsoft.com/office/officeart/2005/8/layout/orgChart1"/>
    <dgm:cxn modelId="{20565D7F-CDA7-CD4F-8588-FE957FCF4FB6}" type="presOf" srcId="{55F6BA4A-3BD9-2F46-9FE6-039594374739}" destId="{743ABE8F-11B0-DC4B-A981-9DD0FE47AF62}" srcOrd="0" destOrd="0" presId="urn:microsoft.com/office/officeart/2005/8/layout/orgChart1"/>
    <dgm:cxn modelId="{204CDC18-7CD7-DA41-BBE1-C1C44C68668E}" type="presOf" srcId="{32925849-6DB2-374F-8855-7F255C4106C4}" destId="{342B4049-9E66-A84E-8028-EC98208F1DBF}" srcOrd="0" destOrd="0" presId="urn:microsoft.com/office/officeart/2005/8/layout/orgChart1"/>
    <dgm:cxn modelId="{6B495850-1322-F548-A44E-515865CB2B92}" type="presParOf" srcId="{72987859-98C6-0343-93CC-E546CDB8DD6A}" destId="{361B19EF-30FC-4243-A0DE-42585C1A63E0}" srcOrd="0" destOrd="0" presId="urn:microsoft.com/office/officeart/2005/8/layout/orgChart1"/>
    <dgm:cxn modelId="{3A799368-3A15-DD42-A642-354E1F051377}" type="presParOf" srcId="{361B19EF-30FC-4243-A0DE-42585C1A63E0}" destId="{A520B644-6892-214D-86C1-1238819B11B2}" srcOrd="0" destOrd="0" presId="urn:microsoft.com/office/officeart/2005/8/layout/orgChart1"/>
    <dgm:cxn modelId="{D26E72D4-0A6B-5447-943D-E4313F8A80A0}" type="presParOf" srcId="{A520B644-6892-214D-86C1-1238819B11B2}" destId="{342B4049-9E66-A84E-8028-EC98208F1DBF}" srcOrd="0" destOrd="0" presId="urn:microsoft.com/office/officeart/2005/8/layout/orgChart1"/>
    <dgm:cxn modelId="{BC9CDAFC-F5DB-6749-90F5-BF26DDCB3FB3}" type="presParOf" srcId="{A520B644-6892-214D-86C1-1238819B11B2}" destId="{84613A09-F29E-6649-BC15-B670FA8F548D}" srcOrd="1" destOrd="0" presId="urn:microsoft.com/office/officeart/2005/8/layout/orgChart1"/>
    <dgm:cxn modelId="{3FB896A9-6020-A04C-A7F2-435F12CC71AF}" type="presParOf" srcId="{361B19EF-30FC-4243-A0DE-42585C1A63E0}" destId="{C1F9893F-75E2-8D43-8995-AABDCE54C6C9}" srcOrd="1" destOrd="0" presId="urn:microsoft.com/office/officeart/2005/8/layout/orgChart1"/>
    <dgm:cxn modelId="{679B52E6-1D0B-0B46-8A59-12EC73E32D74}" type="presParOf" srcId="{C1F9893F-75E2-8D43-8995-AABDCE54C6C9}" destId="{9E60E041-25BC-6D49-B6D2-FA31486582B8}" srcOrd="0" destOrd="0" presId="urn:microsoft.com/office/officeart/2005/8/layout/orgChart1"/>
    <dgm:cxn modelId="{85313187-C23E-4040-A800-86BB313CF5A0}" type="presParOf" srcId="{C1F9893F-75E2-8D43-8995-AABDCE54C6C9}" destId="{944F6CA9-EC4B-834D-A4A2-F748CAB9A33F}" srcOrd="1" destOrd="0" presId="urn:microsoft.com/office/officeart/2005/8/layout/orgChart1"/>
    <dgm:cxn modelId="{B158438B-62DE-3446-9DC4-E381B5246A03}" type="presParOf" srcId="{944F6CA9-EC4B-834D-A4A2-F748CAB9A33F}" destId="{F71718AA-AA10-064F-8AD2-3139E1142EA3}" srcOrd="0" destOrd="0" presId="urn:microsoft.com/office/officeart/2005/8/layout/orgChart1"/>
    <dgm:cxn modelId="{7C039216-B41A-284E-ACBA-F2E492E1033B}" type="presParOf" srcId="{F71718AA-AA10-064F-8AD2-3139E1142EA3}" destId="{648F649F-C8C9-E54D-91EB-0C97254C15CC}" srcOrd="0" destOrd="0" presId="urn:microsoft.com/office/officeart/2005/8/layout/orgChart1"/>
    <dgm:cxn modelId="{80A90C49-907C-F042-A17C-C109A50A20E3}" type="presParOf" srcId="{F71718AA-AA10-064F-8AD2-3139E1142EA3}" destId="{7CCB856B-8E40-2A47-9B4B-25EEA6D36A5D}" srcOrd="1" destOrd="0" presId="urn:microsoft.com/office/officeart/2005/8/layout/orgChart1"/>
    <dgm:cxn modelId="{B76C6515-A513-A44F-A56A-2E6D52E01E2A}" type="presParOf" srcId="{944F6CA9-EC4B-834D-A4A2-F748CAB9A33F}" destId="{D821EFF5-B730-8E41-9361-9C82DCE4EB19}" srcOrd="1" destOrd="0" presId="urn:microsoft.com/office/officeart/2005/8/layout/orgChart1"/>
    <dgm:cxn modelId="{8FA12A7D-6CCB-E549-9102-91E722AC1FD6}" type="presParOf" srcId="{D821EFF5-B730-8E41-9361-9C82DCE4EB19}" destId="{AB2E9832-B983-5C4C-8075-E14471E9AEC7}" srcOrd="0" destOrd="0" presId="urn:microsoft.com/office/officeart/2005/8/layout/orgChart1"/>
    <dgm:cxn modelId="{5C6D59B7-9167-B847-BF42-476B9E204DC6}" type="presParOf" srcId="{D821EFF5-B730-8E41-9361-9C82DCE4EB19}" destId="{C4BACB40-285E-0A41-9CCD-45A3D2E7B338}" srcOrd="1" destOrd="0" presId="urn:microsoft.com/office/officeart/2005/8/layout/orgChart1"/>
    <dgm:cxn modelId="{17EB3FDE-1A37-794B-9452-3B394425D29C}" type="presParOf" srcId="{C4BACB40-285E-0A41-9CCD-45A3D2E7B338}" destId="{50F7655B-304C-E84D-B0D3-7EF578037D56}" srcOrd="0" destOrd="0" presId="urn:microsoft.com/office/officeart/2005/8/layout/orgChart1"/>
    <dgm:cxn modelId="{13D643F7-E275-A84F-984B-30041A4E3F1B}" type="presParOf" srcId="{50F7655B-304C-E84D-B0D3-7EF578037D56}" destId="{70CF9017-7F65-0446-87E1-9121E2A82635}" srcOrd="0" destOrd="0" presId="urn:microsoft.com/office/officeart/2005/8/layout/orgChart1"/>
    <dgm:cxn modelId="{6B1E32EC-8703-9942-939B-B16CE132BCB2}" type="presParOf" srcId="{50F7655B-304C-E84D-B0D3-7EF578037D56}" destId="{D329216C-ADEA-A749-AF7E-5F83F2F9EBAE}" srcOrd="1" destOrd="0" presId="urn:microsoft.com/office/officeart/2005/8/layout/orgChart1"/>
    <dgm:cxn modelId="{DC5B88D1-F57A-0249-9AC1-AA500BA90E51}" type="presParOf" srcId="{C4BACB40-285E-0A41-9CCD-45A3D2E7B338}" destId="{5C9472D0-6B6B-874B-912F-B58A2CB42F7C}" srcOrd="1" destOrd="0" presId="urn:microsoft.com/office/officeart/2005/8/layout/orgChart1"/>
    <dgm:cxn modelId="{457BD1E8-CB9D-D64B-9C43-393C07969559}" type="presParOf" srcId="{C4BACB40-285E-0A41-9CCD-45A3D2E7B338}" destId="{AF9DF6EC-9172-C942-875E-CBD881F97759}" srcOrd="2" destOrd="0" presId="urn:microsoft.com/office/officeart/2005/8/layout/orgChart1"/>
    <dgm:cxn modelId="{18736C3C-9A87-8A46-8223-64CA0DC42725}" type="presParOf" srcId="{944F6CA9-EC4B-834D-A4A2-F748CAB9A33F}" destId="{8EF84C09-E478-DD4E-82A8-051732F78E90}" srcOrd="2" destOrd="0" presId="urn:microsoft.com/office/officeart/2005/8/layout/orgChart1"/>
    <dgm:cxn modelId="{7A5DA4DC-CB24-F243-845E-E07A4FFA3A4C}" type="presParOf" srcId="{C1F9893F-75E2-8D43-8995-AABDCE54C6C9}" destId="{743ABE8F-11B0-DC4B-A981-9DD0FE47AF62}" srcOrd="2" destOrd="0" presId="urn:microsoft.com/office/officeart/2005/8/layout/orgChart1"/>
    <dgm:cxn modelId="{0D2BB446-3FAB-6F4B-8EFD-34C2F8EC914B}" type="presParOf" srcId="{C1F9893F-75E2-8D43-8995-AABDCE54C6C9}" destId="{F9821490-2F53-6741-A68D-6B1C486DF7EA}" srcOrd="3" destOrd="0" presId="urn:microsoft.com/office/officeart/2005/8/layout/orgChart1"/>
    <dgm:cxn modelId="{5125E47E-0902-7D42-8FC1-F6604137B88E}" type="presParOf" srcId="{F9821490-2F53-6741-A68D-6B1C486DF7EA}" destId="{2565D440-FD47-C647-9ED1-A55E396A1B7B}" srcOrd="0" destOrd="0" presId="urn:microsoft.com/office/officeart/2005/8/layout/orgChart1"/>
    <dgm:cxn modelId="{6E527A59-8ADD-9C42-8E01-5C2BE3C80C67}" type="presParOf" srcId="{2565D440-FD47-C647-9ED1-A55E396A1B7B}" destId="{868BBCD8-762F-3D44-B68F-6BB700CFF9EE}" srcOrd="0" destOrd="0" presId="urn:microsoft.com/office/officeart/2005/8/layout/orgChart1"/>
    <dgm:cxn modelId="{FF0DE96E-738E-CA4A-9D45-D5DFF6495758}" type="presParOf" srcId="{2565D440-FD47-C647-9ED1-A55E396A1B7B}" destId="{6831350F-EAF8-7C40-87D3-486A722FC73D}" srcOrd="1" destOrd="0" presId="urn:microsoft.com/office/officeart/2005/8/layout/orgChart1"/>
    <dgm:cxn modelId="{DD217CB4-AF91-B049-972A-524E7CFF6E1A}" type="presParOf" srcId="{F9821490-2F53-6741-A68D-6B1C486DF7EA}" destId="{716F103F-B827-3C4C-94FA-25E9D8EE4287}" srcOrd="1" destOrd="0" presId="urn:microsoft.com/office/officeart/2005/8/layout/orgChart1"/>
    <dgm:cxn modelId="{4E98F93E-4DE2-2B4C-A37C-3E16C94C3478}" type="presParOf" srcId="{716F103F-B827-3C4C-94FA-25E9D8EE4287}" destId="{B41EB544-EA75-7143-BB62-0FE369CC363B}" srcOrd="0" destOrd="0" presId="urn:microsoft.com/office/officeart/2005/8/layout/orgChart1"/>
    <dgm:cxn modelId="{197E9A38-79C9-7340-BFD3-1F17A6D38A39}" type="presParOf" srcId="{716F103F-B827-3C4C-94FA-25E9D8EE4287}" destId="{5EE26887-4003-634C-89D9-71685CD1457B}" srcOrd="1" destOrd="0" presId="urn:microsoft.com/office/officeart/2005/8/layout/orgChart1"/>
    <dgm:cxn modelId="{9757E1DA-0251-D348-B1E0-24A5907C62F1}" type="presParOf" srcId="{5EE26887-4003-634C-89D9-71685CD1457B}" destId="{AEC5CADF-F299-E54B-813F-2D9841899411}" srcOrd="0" destOrd="0" presId="urn:microsoft.com/office/officeart/2005/8/layout/orgChart1"/>
    <dgm:cxn modelId="{E9A5E4DE-7683-0449-A351-E8B9D8ADA07A}" type="presParOf" srcId="{AEC5CADF-F299-E54B-813F-2D9841899411}" destId="{78515602-EBAE-2D49-8921-47DB71ABA899}" srcOrd="0" destOrd="0" presId="urn:microsoft.com/office/officeart/2005/8/layout/orgChart1"/>
    <dgm:cxn modelId="{74B8A67F-B13E-0E43-B577-ED14D4A752B3}" type="presParOf" srcId="{AEC5CADF-F299-E54B-813F-2D9841899411}" destId="{FF867085-5642-494E-93FB-C10C1AA0850B}" srcOrd="1" destOrd="0" presId="urn:microsoft.com/office/officeart/2005/8/layout/orgChart1"/>
    <dgm:cxn modelId="{FFDBFFB0-7C73-E841-8737-BBA62D2FA395}" type="presParOf" srcId="{5EE26887-4003-634C-89D9-71685CD1457B}" destId="{29C0CC7C-D963-8146-A597-13161D494594}" srcOrd="1" destOrd="0" presId="urn:microsoft.com/office/officeart/2005/8/layout/orgChart1"/>
    <dgm:cxn modelId="{AE0EB53C-B530-AC4E-A922-F3C797BA3BBA}" type="presParOf" srcId="{5EE26887-4003-634C-89D9-71685CD1457B}" destId="{1CF31438-2E82-0348-A262-7C3DBEEEBF69}" srcOrd="2" destOrd="0" presId="urn:microsoft.com/office/officeart/2005/8/layout/orgChart1"/>
    <dgm:cxn modelId="{9C2503AE-A029-F44E-BFB0-FFCC162E697B}" type="presParOf" srcId="{F9821490-2F53-6741-A68D-6B1C486DF7EA}" destId="{DB2770F7-E63B-A34E-976A-FF834E2755E8}" srcOrd="2" destOrd="0" presId="urn:microsoft.com/office/officeart/2005/8/layout/orgChart1"/>
    <dgm:cxn modelId="{07818113-DB58-4B4C-8DBD-234BA4A0D645}" type="presParOf" srcId="{361B19EF-30FC-4243-A0DE-42585C1A63E0}" destId="{64CFC73F-3B3E-9C4D-927E-BD618B3533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EB544-EA75-7143-BB62-0FE369CC363B}">
      <dsp:nvSpPr>
        <dsp:cNvPr id="0" name=""/>
        <dsp:cNvSpPr/>
      </dsp:nvSpPr>
      <dsp:spPr>
        <a:xfrm>
          <a:off x="3872912" y="4915552"/>
          <a:ext cx="443453" cy="135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225"/>
              </a:lnTo>
              <a:lnTo>
                <a:pt x="214312" y="657225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ABE8F-11B0-DC4B-A981-9DD0FE47AF62}">
      <dsp:nvSpPr>
        <dsp:cNvPr id="0" name=""/>
        <dsp:cNvSpPr/>
      </dsp:nvSpPr>
      <dsp:spPr>
        <a:xfrm>
          <a:off x="3266859" y="2816541"/>
          <a:ext cx="1788594" cy="620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18"/>
              </a:lnTo>
              <a:lnTo>
                <a:pt x="864393" y="150018"/>
              </a:lnTo>
              <a:lnTo>
                <a:pt x="864393" y="300037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E9832-B983-5C4C-8075-E14471E9AEC7}">
      <dsp:nvSpPr>
        <dsp:cNvPr id="0" name=""/>
        <dsp:cNvSpPr/>
      </dsp:nvSpPr>
      <dsp:spPr>
        <a:xfrm>
          <a:off x="295724" y="4915552"/>
          <a:ext cx="443453" cy="135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225"/>
              </a:lnTo>
              <a:lnTo>
                <a:pt x="214312" y="657225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0E041-25BC-6D49-B6D2-FA31486582B8}">
      <dsp:nvSpPr>
        <dsp:cNvPr id="0" name=""/>
        <dsp:cNvSpPr/>
      </dsp:nvSpPr>
      <dsp:spPr>
        <a:xfrm>
          <a:off x="1478265" y="2816541"/>
          <a:ext cx="1788594" cy="620834"/>
        </a:xfrm>
        <a:custGeom>
          <a:avLst/>
          <a:gdLst/>
          <a:ahLst/>
          <a:cxnLst/>
          <a:rect l="0" t="0" r="0" b="0"/>
          <a:pathLst>
            <a:path>
              <a:moveTo>
                <a:pt x="864393" y="0"/>
              </a:moveTo>
              <a:lnTo>
                <a:pt x="864393" y="150018"/>
              </a:lnTo>
              <a:lnTo>
                <a:pt x="0" y="150018"/>
              </a:lnTo>
              <a:lnTo>
                <a:pt x="0" y="300037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B4049-9E66-A84E-8028-EC98208F1DBF}">
      <dsp:nvSpPr>
        <dsp:cNvPr id="0" name=""/>
        <dsp:cNvSpPr/>
      </dsp:nvSpPr>
      <dsp:spPr>
        <a:xfrm>
          <a:off x="1788682" y="1338364"/>
          <a:ext cx="2956353" cy="14781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23 LDPM</a:t>
          </a:r>
        </a:p>
      </dsp:txBody>
      <dsp:txXfrm>
        <a:off x="1788682" y="1338364"/>
        <a:ext cx="2956353" cy="1478176"/>
      </dsp:txXfrm>
    </dsp:sp>
    <dsp:sp modelId="{648F649F-C8C9-E54D-91EB-0C97254C15CC}">
      <dsp:nvSpPr>
        <dsp:cNvPr id="0" name=""/>
        <dsp:cNvSpPr/>
      </dsp:nvSpPr>
      <dsp:spPr>
        <a:xfrm>
          <a:off x="88" y="3437375"/>
          <a:ext cx="2956353" cy="14781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 RMD</a:t>
          </a:r>
        </a:p>
      </dsp:txBody>
      <dsp:txXfrm>
        <a:off x="88" y="3437375"/>
        <a:ext cx="2956353" cy="1478176"/>
      </dsp:txXfrm>
    </dsp:sp>
    <dsp:sp modelId="{70CF9017-7F65-0446-87E1-9121E2A82635}">
      <dsp:nvSpPr>
        <dsp:cNvPr id="0" name=""/>
        <dsp:cNvSpPr/>
      </dsp:nvSpPr>
      <dsp:spPr>
        <a:xfrm>
          <a:off x="739177" y="5536386"/>
          <a:ext cx="2956353" cy="14781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dont 1 bilatérale</a:t>
          </a:r>
        </a:p>
      </dsp:txBody>
      <dsp:txXfrm>
        <a:off x="739177" y="5536386"/>
        <a:ext cx="2956353" cy="1478176"/>
      </dsp:txXfrm>
    </dsp:sp>
    <dsp:sp modelId="{868BBCD8-762F-3D44-B68F-6BB700CFF9EE}">
      <dsp:nvSpPr>
        <dsp:cNvPr id="0" name=""/>
        <dsp:cNvSpPr/>
      </dsp:nvSpPr>
      <dsp:spPr>
        <a:xfrm>
          <a:off x="3577276" y="3437375"/>
          <a:ext cx="2956353" cy="14781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RMI</a:t>
          </a:r>
        </a:p>
      </dsp:txBody>
      <dsp:txXfrm>
        <a:off x="3577276" y="3437375"/>
        <a:ext cx="2956353" cy="1478176"/>
      </dsp:txXfrm>
    </dsp:sp>
    <dsp:sp modelId="{78515602-EBAE-2D49-8921-47DB71ABA899}">
      <dsp:nvSpPr>
        <dsp:cNvPr id="0" name=""/>
        <dsp:cNvSpPr/>
      </dsp:nvSpPr>
      <dsp:spPr>
        <a:xfrm>
          <a:off x="4316365" y="5536386"/>
          <a:ext cx="2956353" cy="1478176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dont 2 bilatérales</a:t>
          </a:r>
        </a:p>
      </dsp:txBody>
      <dsp:txXfrm>
        <a:off x="4316365" y="5536386"/>
        <a:ext cx="2956353" cy="147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04679-7736-044C-91B5-0FA34A8C50AB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685800"/>
            <a:ext cx="194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4161-759F-2E45-BABA-B4F77D617C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81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4161-759F-2E45-BABA-B4F77D617CA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1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8" y="14764049"/>
            <a:ext cx="22952869" cy="101874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0506" y="26931726"/>
            <a:ext cx="18902363" cy="12145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8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6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5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3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92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30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9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7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15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41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9577444" y="1430194"/>
            <a:ext cx="6075762" cy="304082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50169" y="1430194"/>
            <a:ext cx="17777225" cy="304082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19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81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083" y="30540232"/>
            <a:ext cx="22952869" cy="9439306"/>
          </a:xfrm>
        </p:spPr>
        <p:txBody>
          <a:bodyPr anchor="t"/>
          <a:lstStyle>
            <a:lvl1pPr algn="l">
              <a:defRPr sz="20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3083" y="20143796"/>
            <a:ext cx="22952869" cy="10396433"/>
          </a:xfr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84938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769876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15481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4pPr>
            <a:lvl5pPr marL="953975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5pPr>
            <a:lvl6pPr marL="1192469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6pPr>
            <a:lvl7pPr marL="143096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7pPr>
            <a:lvl8pPr marL="1669456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8pPr>
            <a:lvl9pPr marL="190795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50172" y="8317159"/>
            <a:ext cx="11926493" cy="23521252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726716" y="8317159"/>
            <a:ext cx="11926493" cy="23521252"/>
          </a:xfr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2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50169" y="10638481"/>
            <a:ext cx="11931182" cy="4433615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84938" indent="0">
              <a:buNone/>
              <a:defRPr sz="10400" b="1"/>
            </a:lvl2pPr>
            <a:lvl3pPr marL="4769876" indent="0">
              <a:buNone/>
              <a:defRPr sz="9400" b="1"/>
            </a:lvl3pPr>
            <a:lvl4pPr marL="7154814" indent="0">
              <a:buNone/>
              <a:defRPr sz="8300" b="1"/>
            </a:lvl4pPr>
            <a:lvl5pPr marL="9539752" indent="0">
              <a:buNone/>
              <a:defRPr sz="8300" b="1"/>
            </a:lvl5pPr>
            <a:lvl6pPr marL="11924690" indent="0">
              <a:buNone/>
              <a:defRPr sz="8300" b="1"/>
            </a:lvl6pPr>
            <a:lvl7pPr marL="14309628" indent="0">
              <a:buNone/>
              <a:defRPr sz="8300" b="1"/>
            </a:lvl7pPr>
            <a:lvl8pPr marL="16694567" indent="0">
              <a:buNone/>
              <a:defRPr sz="8300" b="1"/>
            </a:lvl8pPr>
            <a:lvl9pPr marL="19079505" indent="0">
              <a:buNone/>
              <a:defRPr sz="8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50169" y="15072083"/>
            <a:ext cx="11931182" cy="27382792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3717347" y="10638481"/>
            <a:ext cx="11935865" cy="4433615"/>
          </a:xfrm>
        </p:spPr>
        <p:txBody>
          <a:bodyPr anchor="b"/>
          <a:lstStyle>
            <a:lvl1pPr marL="0" indent="0">
              <a:buNone/>
              <a:defRPr sz="12500" b="1"/>
            </a:lvl1pPr>
            <a:lvl2pPr marL="2384938" indent="0">
              <a:buNone/>
              <a:defRPr sz="10400" b="1"/>
            </a:lvl2pPr>
            <a:lvl3pPr marL="4769876" indent="0">
              <a:buNone/>
              <a:defRPr sz="9400" b="1"/>
            </a:lvl3pPr>
            <a:lvl4pPr marL="7154814" indent="0">
              <a:buNone/>
              <a:defRPr sz="8300" b="1"/>
            </a:lvl4pPr>
            <a:lvl5pPr marL="9539752" indent="0">
              <a:buNone/>
              <a:defRPr sz="8300" b="1"/>
            </a:lvl5pPr>
            <a:lvl6pPr marL="11924690" indent="0">
              <a:buNone/>
              <a:defRPr sz="8300" b="1"/>
            </a:lvl6pPr>
            <a:lvl7pPr marL="14309628" indent="0">
              <a:buNone/>
              <a:defRPr sz="8300" b="1"/>
            </a:lvl7pPr>
            <a:lvl8pPr marL="16694567" indent="0">
              <a:buNone/>
              <a:defRPr sz="8300" b="1"/>
            </a:lvl8pPr>
            <a:lvl9pPr marL="19079505" indent="0">
              <a:buNone/>
              <a:defRPr sz="8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3717347" y="15072083"/>
            <a:ext cx="11935865" cy="27382792"/>
          </a:xfr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3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74" y="1892261"/>
            <a:ext cx="8883924" cy="8053119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7574" y="1892276"/>
            <a:ext cx="15095635" cy="40562617"/>
          </a:xfrm>
        </p:spPr>
        <p:txBody>
          <a:bodyPr/>
          <a:lstStyle>
            <a:lvl1pPr>
              <a:defRPr sz="16700"/>
            </a:lvl1pPr>
            <a:lvl2pPr>
              <a:defRPr sz="14600"/>
            </a:lvl2pPr>
            <a:lvl3pPr>
              <a:defRPr sz="125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50174" y="9945388"/>
            <a:ext cx="8883924" cy="32509497"/>
          </a:xfrm>
        </p:spPr>
        <p:txBody>
          <a:bodyPr/>
          <a:lstStyle>
            <a:lvl1pPr marL="0" indent="0">
              <a:buNone/>
              <a:defRPr sz="7300"/>
            </a:lvl1pPr>
            <a:lvl2pPr marL="2384938" indent="0">
              <a:buNone/>
              <a:defRPr sz="6300"/>
            </a:lvl2pPr>
            <a:lvl3pPr marL="4769876" indent="0">
              <a:buNone/>
              <a:defRPr sz="5200"/>
            </a:lvl3pPr>
            <a:lvl4pPr marL="7154814" indent="0">
              <a:buNone/>
              <a:defRPr sz="4700"/>
            </a:lvl4pPr>
            <a:lvl5pPr marL="9539752" indent="0">
              <a:buNone/>
              <a:defRPr sz="4700"/>
            </a:lvl5pPr>
            <a:lvl6pPr marL="11924690" indent="0">
              <a:buNone/>
              <a:defRPr sz="4700"/>
            </a:lvl6pPr>
            <a:lvl7pPr marL="14309628" indent="0">
              <a:buNone/>
              <a:defRPr sz="4700"/>
            </a:lvl7pPr>
            <a:lvl8pPr marL="16694567" indent="0">
              <a:buNone/>
              <a:defRPr sz="4700"/>
            </a:lvl8pPr>
            <a:lvl9pPr marL="19079505" indent="0">
              <a:buNone/>
              <a:defRPr sz="4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7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851" y="33268602"/>
            <a:ext cx="16202025" cy="3927554"/>
          </a:xfr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292851" y="4246586"/>
            <a:ext cx="16202025" cy="28515945"/>
          </a:xfrm>
        </p:spPr>
        <p:txBody>
          <a:bodyPr/>
          <a:lstStyle>
            <a:lvl1pPr marL="0" indent="0">
              <a:buNone/>
              <a:defRPr sz="16700"/>
            </a:lvl1pPr>
            <a:lvl2pPr marL="2384938" indent="0">
              <a:buNone/>
              <a:defRPr sz="14600"/>
            </a:lvl2pPr>
            <a:lvl3pPr marL="4769876" indent="0">
              <a:buNone/>
              <a:defRPr sz="12500"/>
            </a:lvl3pPr>
            <a:lvl4pPr marL="7154814" indent="0">
              <a:buNone/>
              <a:defRPr sz="10400"/>
            </a:lvl4pPr>
            <a:lvl5pPr marL="9539752" indent="0">
              <a:buNone/>
              <a:defRPr sz="10400"/>
            </a:lvl5pPr>
            <a:lvl6pPr marL="11924690" indent="0">
              <a:buNone/>
              <a:defRPr sz="10400"/>
            </a:lvl6pPr>
            <a:lvl7pPr marL="14309628" indent="0">
              <a:buNone/>
              <a:defRPr sz="10400"/>
            </a:lvl7pPr>
            <a:lvl8pPr marL="16694567" indent="0">
              <a:buNone/>
              <a:defRPr sz="10400"/>
            </a:lvl8pPr>
            <a:lvl9pPr marL="19079505" indent="0">
              <a:buNone/>
              <a:defRPr sz="10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92851" y="37196151"/>
            <a:ext cx="16202025" cy="5577772"/>
          </a:xfrm>
        </p:spPr>
        <p:txBody>
          <a:bodyPr/>
          <a:lstStyle>
            <a:lvl1pPr marL="0" indent="0">
              <a:buNone/>
              <a:defRPr sz="7300"/>
            </a:lvl1pPr>
            <a:lvl2pPr marL="2384938" indent="0">
              <a:buNone/>
              <a:defRPr sz="6300"/>
            </a:lvl2pPr>
            <a:lvl3pPr marL="4769876" indent="0">
              <a:buNone/>
              <a:defRPr sz="5200"/>
            </a:lvl3pPr>
            <a:lvl4pPr marL="7154814" indent="0">
              <a:buNone/>
              <a:defRPr sz="4700"/>
            </a:lvl4pPr>
            <a:lvl5pPr marL="9539752" indent="0">
              <a:buNone/>
              <a:defRPr sz="4700"/>
            </a:lvl5pPr>
            <a:lvl6pPr marL="11924690" indent="0">
              <a:buNone/>
              <a:defRPr sz="4700"/>
            </a:lvl6pPr>
            <a:lvl7pPr marL="14309628" indent="0">
              <a:buNone/>
              <a:defRPr sz="4700"/>
            </a:lvl7pPr>
            <a:lvl8pPr marL="16694567" indent="0">
              <a:buNone/>
              <a:defRPr sz="4700"/>
            </a:lvl8pPr>
            <a:lvl9pPr marL="19079505" indent="0">
              <a:buNone/>
              <a:defRPr sz="4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21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  <a:prstGeom prst="rect">
            <a:avLst/>
          </a:prstGeom>
        </p:spPr>
        <p:txBody>
          <a:bodyPr vert="horz" lIns="476988" tIns="238494" rIns="476988" bIns="23849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50169" y="11089547"/>
            <a:ext cx="24303038" cy="31365341"/>
          </a:xfrm>
          <a:prstGeom prst="rect">
            <a:avLst/>
          </a:prstGeom>
        </p:spPr>
        <p:txBody>
          <a:bodyPr vert="horz" lIns="476988" tIns="238494" rIns="476988" bIns="238494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 vert="horz" lIns="476988" tIns="238494" rIns="476988" bIns="238494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C319-81D1-42A7-AF11-EAD9700378C1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 vert="horz" lIns="476988" tIns="238494" rIns="476988" bIns="238494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 vert="horz" lIns="476988" tIns="238494" rIns="476988" bIns="238494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69876" rtl="0" eaLnBrk="1" latinLnBrk="0" hangingPunct="1">
        <a:spcBef>
          <a:spcPct val="0"/>
        </a:spcBef>
        <a:buNone/>
        <a:defRPr sz="2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8704" indent="-1788704" algn="l" defTabSz="4769876" rtl="0" eaLnBrk="1" latinLnBrk="0" hangingPunct="1">
        <a:spcBef>
          <a:spcPct val="20000"/>
        </a:spcBef>
        <a:buFont typeface="Arial" pitchFamily="34" charset="0"/>
        <a:buChar char="•"/>
        <a:defRPr sz="16700" kern="1200">
          <a:solidFill>
            <a:schemeClr val="tx1"/>
          </a:solidFill>
          <a:latin typeface="+mn-lt"/>
          <a:ea typeface="+mn-ea"/>
          <a:cs typeface="+mn-cs"/>
        </a:defRPr>
      </a:lvl1pPr>
      <a:lvl2pPr marL="3875524" indent="-1490586" algn="l" defTabSz="4769876" rtl="0" eaLnBrk="1" latinLnBrk="0" hangingPunct="1">
        <a:spcBef>
          <a:spcPct val="20000"/>
        </a:spcBef>
        <a:buFont typeface="Arial" pitchFamily="34" charset="0"/>
        <a:buChar char="–"/>
        <a:defRPr sz="14600" kern="1200">
          <a:solidFill>
            <a:schemeClr val="tx1"/>
          </a:solidFill>
          <a:latin typeface="+mn-lt"/>
          <a:ea typeface="+mn-ea"/>
          <a:cs typeface="+mn-cs"/>
        </a:defRPr>
      </a:lvl2pPr>
      <a:lvl3pPr marL="5962345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3pPr>
      <a:lvl4pPr marL="8347283" indent="-1192469" algn="l" defTabSz="4769876" rtl="0" eaLnBrk="1" latinLnBrk="0" hangingPunct="1">
        <a:spcBef>
          <a:spcPct val="20000"/>
        </a:spcBef>
        <a:buFont typeface="Arial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2221" indent="-1192469" algn="l" defTabSz="4769876" rtl="0" eaLnBrk="1" latinLnBrk="0" hangingPunct="1">
        <a:spcBef>
          <a:spcPct val="20000"/>
        </a:spcBef>
        <a:buFont typeface="Arial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7159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502098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887036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271974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84938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769876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4814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539752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924690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309628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694567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079505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96231" y="11089879"/>
            <a:ext cx="1350168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800" dirty="0">
                <a:latin typeface="Arial"/>
                <a:cs typeface="Arial"/>
              </a:rPr>
              <a:t>E</a:t>
            </a:r>
            <a:r>
              <a:rPr lang="fr-FR" sz="4800" dirty="0" smtClean="0">
                <a:latin typeface="Arial"/>
                <a:cs typeface="Arial"/>
              </a:rPr>
              <a:t>tude </a:t>
            </a:r>
            <a:r>
              <a:rPr lang="fr-FR" sz="4800" dirty="0">
                <a:latin typeface="Arial"/>
                <a:cs typeface="Arial"/>
              </a:rPr>
              <a:t>rétrospective uni-centrique </a:t>
            </a:r>
            <a:r>
              <a:rPr lang="fr-FR" sz="4800" dirty="0" smtClean="0">
                <a:latin typeface="Arial"/>
                <a:cs typeface="Arial"/>
              </a:rPr>
              <a:t>réalisée </a:t>
            </a:r>
            <a:r>
              <a:rPr lang="fr-FR" sz="4800" dirty="0">
                <a:latin typeface="Arial"/>
                <a:cs typeface="Arial"/>
              </a:rPr>
              <a:t>chez </a:t>
            </a:r>
            <a:r>
              <a:rPr lang="fr-FR" sz="4800" dirty="0" smtClean="0">
                <a:latin typeface="Arial"/>
                <a:cs typeface="Arial"/>
              </a:rPr>
              <a:t> 20 patientes </a:t>
            </a:r>
            <a:r>
              <a:rPr lang="fr-FR" sz="4800" dirty="0">
                <a:latin typeface="Arial"/>
                <a:cs typeface="Arial"/>
              </a:rPr>
              <a:t>ayant bénéficié d’une reconstruction par LDPM, par un chirurgien sénior, entre janvier 2O16 et </a:t>
            </a:r>
            <a:r>
              <a:rPr lang="fr-FR" sz="4800" dirty="0" smtClean="0">
                <a:latin typeface="Arial"/>
                <a:cs typeface="Arial"/>
              </a:rPr>
              <a:t>septembre 2018, avec un suivi </a:t>
            </a:r>
            <a:r>
              <a:rPr lang="fr-FR" sz="4800" dirty="0">
                <a:latin typeface="Arial"/>
                <a:cs typeface="Arial"/>
              </a:rPr>
              <a:t>des patientes </a:t>
            </a:r>
            <a:r>
              <a:rPr lang="fr-FR" sz="4800" dirty="0" smtClean="0">
                <a:latin typeface="Arial"/>
                <a:cs typeface="Arial"/>
              </a:rPr>
              <a:t>de </a:t>
            </a:r>
            <a:r>
              <a:rPr lang="fr-FR" sz="4800" dirty="0">
                <a:latin typeface="Arial"/>
                <a:cs typeface="Arial"/>
              </a:rPr>
              <a:t>1</a:t>
            </a:r>
            <a:r>
              <a:rPr lang="fr-FR" sz="4800" dirty="0" smtClean="0">
                <a:latin typeface="Arial"/>
                <a:cs typeface="Arial"/>
              </a:rPr>
              <a:t> </a:t>
            </a:r>
            <a:r>
              <a:rPr lang="fr-FR" sz="4800" dirty="0">
                <a:latin typeface="Arial"/>
                <a:cs typeface="Arial"/>
              </a:rPr>
              <a:t>à </a:t>
            </a:r>
            <a:r>
              <a:rPr lang="fr-FR" sz="4800" dirty="0" smtClean="0">
                <a:latin typeface="Arial"/>
                <a:cs typeface="Arial"/>
              </a:rPr>
              <a:t>32 mois.</a:t>
            </a:r>
            <a:endParaRPr lang="fr-FR" sz="4800" dirty="0">
              <a:latin typeface="Arial"/>
              <a:cs typeface="Arial"/>
            </a:endParaRPr>
          </a:p>
          <a:p>
            <a:pPr algn="just"/>
            <a:r>
              <a:rPr lang="fr-FR" sz="4800" dirty="0">
                <a:latin typeface="Arial"/>
                <a:cs typeface="Arial"/>
              </a:rPr>
              <a:t>Nous avons répertorié pour chaque patiente des critères </a:t>
            </a:r>
            <a:r>
              <a:rPr lang="fr-FR" sz="4800" dirty="0" smtClean="0">
                <a:latin typeface="Arial"/>
                <a:cs typeface="Arial"/>
              </a:rPr>
              <a:t>démographiques, </a:t>
            </a:r>
            <a:r>
              <a:rPr lang="fr-FR" sz="4800" dirty="0">
                <a:latin typeface="Arial"/>
                <a:cs typeface="Arial"/>
              </a:rPr>
              <a:t>liés à la technique </a:t>
            </a:r>
            <a:r>
              <a:rPr lang="fr-FR" sz="4800" dirty="0" smtClean="0">
                <a:latin typeface="Arial"/>
                <a:cs typeface="Arial"/>
              </a:rPr>
              <a:t>opératoire, aux résultats </a:t>
            </a:r>
            <a:r>
              <a:rPr lang="fr-FR" sz="4800" dirty="0">
                <a:latin typeface="Arial"/>
                <a:cs typeface="Arial"/>
              </a:rPr>
              <a:t>fonctionnels et </a:t>
            </a:r>
            <a:r>
              <a:rPr lang="fr-FR" sz="4800" dirty="0" smtClean="0">
                <a:latin typeface="Arial"/>
                <a:cs typeface="Arial"/>
              </a:rPr>
              <a:t>esthétiques.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27064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accent1"/>
                </a:solidFill>
                <a:latin typeface="Arial"/>
                <a:cs typeface="Arial"/>
              </a:rPr>
              <a:t>RECONSTRUCTION </a:t>
            </a:r>
            <a:r>
              <a:rPr lang="fr-FR" sz="6000" b="1" dirty="0" smtClean="0">
                <a:solidFill>
                  <a:schemeClr val="accent1"/>
                </a:solidFill>
                <a:latin typeface="Arial"/>
                <a:cs typeface="Arial"/>
              </a:rPr>
              <a:t>MAMMAIRE :</a:t>
            </a:r>
            <a:r>
              <a:rPr lang="fr-FR" sz="6000" b="1" dirty="0">
                <a:solidFill>
                  <a:schemeClr val="accent1"/>
                </a:solidFill>
                <a:latin typeface="Arial"/>
                <a:cs typeface="Arial"/>
              </a:rPr>
              <a:t/>
            </a:r>
            <a:br>
              <a:rPr lang="fr-FR" sz="6000" b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fr-FR" sz="6000" b="1" dirty="0" smtClean="0">
                <a:solidFill>
                  <a:schemeClr val="accent1"/>
                </a:solidFill>
                <a:latin typeface="Arial"/>
                <a:cs typeface="Arial"/>
              </a:rPr>
              <a:t>LAMBEAU </a:t>
            </a:r>
            <a:r>
              <a:rPr lang="fr-FR" sz="6000" b="1" dirty="0">
                <a:solidFill>
                  <a:schemeClr val="accent1"/>
                </a:solidFill>
                <a:latin typeface="Arial"/>
                <a:cs typeface="Arial"/>
              </a:rPr>
              <a:t>DORSAL A PRELEVEMENT MINIMAL</a:t>
            </a:r>
            <a:br>
              <a:rPr lang="fr-FR" sz="6000" b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fr-FR" sz="6000" b="1" dirty="0">
                <a:solidFill>
                  <a:schemeClr val="accent1"/>
                </a:solidFill>
                <a:latin typeface="Arial"/>
                <a:cs typeface="Arial"/>
              </a:rPr>
              <a:t>A L’ICO PAUL PAPIN</a:t>
            </a:r>
            <a:br>
              <a:rPr lang="fr-FR" sz="6000" b="1" dirty="0">
                <a:solidFill>
                  <a:schemeClr val="accent1"/>
                </a:solidFill>
                <a:latin typeface="Arial"/>
                <a:cs typeface="Arial"/>
              </a:rPr>
            </a:br>
            <a:endParaRPr lang="fr-FR" sz="60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1" y="-287385"/>
            <a:ext cx="4320480" cy="2952975"/>
          </a:xfrm>
          <a:prstGeom prst="rect">
            <a:avLst/>
          </a:prstGeom>
        </p:spPr>
      </p:pic>
      <p:pic>
        <p:nvPicPr>
          <p:cNvPr id="6" name="Image 1" descr="ICO_LOGO-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917" y="0"/>
            <a:ext cx="4809260" cy="273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133" y="3096991"/>
            <a:ext cx="29888681" cy="1593798"/>
          </a:xfrm>
          <a:prstGeom prst="rect">
            <a:avLst/>
          </a:prstGeom>
        </p:spPr>
        <p:txBody>
          <a:bodyPr wrap="square" lIns="115344" tIns="57672" rIns="115344" bIns="57672">
            <a:spAutoFit/>
          </a:bodyPr>
          <a:lstStyle/>
          <a:p>
            <a:r>
              <a:rPr lang="fr-FR" sz="4800" dirty="0" smtClean="0">
                <a:latin typeface="Arial"/>
                <a:cs typeface="Arial"/>
              </a:rPr>
              <a:t>De Freitas J</a:t>
            </a:r>
            <a:r>
              <a:rPr lang="fr-FR" sz="4800" baseline="30000" dirty="0" smtClean="0">
                <a:latin typeface="Arial"/>
                <a:cs typeface="Arial"/>
              </a:rPr>
              <a:t>1</a:t>
            </a:r>
            <a:r>
              <a:rPr lang="fr-FR" sz="4800" dirty="0" smtClean="0">
                <a:latin typeface="Arial"/>
                <a:cs typeface="Arial"/>
              </a:rPr>
              <a:t>, Raro P</a:t>
            </a:r>
            <a:r>
              <a:rPr lang="fr-FR" sz="4800" baseline="30000" dirty="0" smtClean="0">
                <a:latin typeface="Arial"/>
                <a:cs typeface="Arial"/>
              </a:rPr>
              <a:t>1</a:t>
            </a:r>
            <a:r>
              <a:rPr lang="fr-FR" sz="4800" dirty="0">
                <a:latin typeface="Arial"/>
                <a:cs typeface="Arial"/>
              </a:rPr>
              <a:t>, Reynard </a:t>
            </a:r>
            <a:r>
              <a:rPr lang="fr-FR" sz="4800" dirty="0" smtClean="0">
                <a:latin typeface="Arial"/>
                <a:cs typeface="Arial"/>
              </a:rPr>
              <a:t>A</a:t>
            </a:r>
            <a:r>
              <a:rPr lang="fr-FR" sz="4800" baseline="30000" dirty="0" smtClean="0">
                <a:latin typeface="Arial"/>
                <a:cs typeface="Arial"/>
              </a:rPr>
              <a:t>1</a:t>
            </a:r>
            <a:r>
              <a:rPr lang="fr-FR" sz="4800" dirty="0" smtClean="0">
                <a:latin typeface="Arial"/>
                <a:cs typeface="Arial"/>
              </a:rPr>
              <a:t>, Martin E</a:t>
            </a:r>
            <a:r>
              <a:rPr lang="fr-FR" sz="4800" baseline="30000" dirty="0" smtClean="0">
                <a:latin typeface="Arial"/>
                <a:cs typeface="Arial"/>
              </a:rPr>
              <a:t>1</a:t>
            </a:r>
            <a:r>
              <a:rPr lang="fr-FR" sz="4800" dirty="0" smtClean="0">
                <a:latin typeface="Arial"/>
                <a:cs typeface="Arial"/>
              </a:rPr>
              <a:t>, </a:t>
            </a:r>
            <a:r>
              <a:rPr lang="fr-FR" sz="4800" dirty="0">
                <a:latin typeface="Arial"/>
                <a:cs typeface="Arial"/>
              </a:rPr>
              <a:t>Wernert </a:t>
            </a:r>
            <a:r>
              <a:rPr lang="fr-FR" sz="4800" dirty="0" smtClean="0">
                <a:latin typeface="Arial"/>
                <a:cs typeface="Arial"/>
              </a:rPr>
              <a:t>R</a:t>
            </a:r>
            <a:r>
              <a:rPr lang="fr-FR" sz="4800" baseline="30000" dirty="0" smtClean="0">
                <a:latin typeface="Arial"/>
                <a:cs typeface="Arial"/>
              </a:rPr>
              <a:t>1</a:t>
            </a:r>
            <a:endParaRPr lang="fr-FR" sz="4800" dirty="0">
              <a:latin typeface="Arial"/>
              <a:cs typeface="Arial"/>
            </a:endParaRPr>
          </a:p>
          <a:p>
            <a:r>
              <a:rPr lang="fr-FR" sz="4800" dirty="0">
                <a:latin typeface="Arial"/>
                <a:cs typeface="Arial"/>
              </a:rPr>
              <a:t> </a:t>
            </a:r>
            <a:r>
              <a:rPr lang="fr-FR" sz="4800" i="1" dirty="0">
                <a:latin typeface="Arial"/>
                <a:cs typeface="Arial"/>
              </a:rPr>
              <a:t>1. Service </a:t>
            </a:r>
            <a:r>
              <a:rPr lang="fr-FR" sz="4800" i="1" dirty="0" smtClean="0">
                <a:latin typeface="Arial"/>
                <a:cs typeface="Arial"/>
              </a:rPr>
              <a:t>d’Oncologie Chirurgicale, ICO Paul Papin, 49055 </a:t>
            </a:r>
            <a:r>
              <a:rPr lang="fr-FR" sz="4800" i="1" dirty="0">
                <a:latin typeface="Arial"/>
                <a:cs typeface="Arial"/>
              </a:rPr>
              <a:t>Angers </a:t>
            </a:r>
            <a:r>
              <a:rPr lang="fr-FR" sz="4800" i="1" dirty="0" smtClean="0">
                <a:latin typeface="Arial"/>
                <a:cs typeface="Arial"/>
              </a:rPr>
              <a:t>Cedex 02, </a:t>
            </a:r>
            <a:r>
              <a:rPr lang="fr-FR" sz="4800" i="1" dirty="0">
                <a:latin typeface="Arial"/>
                <a:cs typeface="Arial"/>
              </a:rPr>
              <a:t>France</a:t>
            </a:r>
            <a:r>
              <a:rPr lang="fr-FR" sz="4800" i="1" dirty="0" smtClean="0">
                <a:latin typeface="Arial"/>
                <a:cs typeface="Arial"/>
              </a:rPr>
              <a:t>.</a:t>
            </a:r>
            <a:endParaRPr lang="fr-FR" sz="48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4223" y="5617271"/>
            <a:ext cx="26282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800" dirty="0" smtClean="0">
                <a:latin typeface="Arial"/>
                <a:cs typeface="Arial"/>
              </a:rPr>
              <a:t>Le </a:t>
            </a:r>
            <a:r>
              <a:rPr lang="fr-FR" sz="4800" dirty="0">
                <a:latin typeface="Arial"/>
                <a:cs typeface="Arial"/>
              </a:rPr>
              <a:t>lambeau </a:t>
            </a:r>
            <a:r>
              <a:rPr lang="fr-FR" sz="4800" dirty="0" smtClean="0">
                <a:latin typeface="Arial"/>
                <a:cs typeface="Arial"/>
              </a:rPr>
              <a:t>dorsal est </a:t>
            </a:r>
            <a:r>
              <a:rPr lang="fr-FR" sz="4800" dirty="0">
                <a:latin typeface="Arial"/>
                <a:cs typeface="Arial"/>
              </a:rPr>
              <a:t>une option thérapeutique en reconstruction mammaire en raison de sa fiabilité et de sa reproductibilité mais son prélèvement peut être source de </a:t>
            </a:r>
            <a:r>
              <a:rPr lang="fr-FR" sz="4800" dirty="0" smtClean="0">
                <a:latin typeface="Arial"/>
                <a:cs typeface="Arial"/>
              </a:rPr>
              <a:t>séquelles fonctionnelles.</a:t>
            </a:r>
          </a:p>
          <a:p>
            <a:pPr algn="just"/>
            <a:r>
              <a:rPr lang="fr-FR" sz="4800" dirty="0" smtClean="0">
                <a:latin typeface="Arial"/>
                <a:cs typeface="Arial"/>
              </a:rPr>
              <a:t>Saint-Cyr </a:t>
            </a:r>
            <a:r>
              <a:rPr lang="fr-FR" sz="4800" dirty="0">
                <a:latin typeface="Arial"/>
                <a:cs typeface="Arial"/>
              </a:rPr>
              <a:t>a </a:t>
            </a:r>
            <a:r>
              <a:rPr lang="fr-FR" sz="4800" dirty="0" smtClean="0">
                <a:latin typeface="Arial"/>
                <a:cs typeface="Arial"/>
              </a:rPr>
              <a:t>développé la </a:t>
            </a:r>
            <a:r>
              <a:rPr lang="fr-FR" sz="4800" dirty="0">
                <a:latin typeface="Arial"/>
                <a:cs typeface="Arial"/>
              </a:rPr>
              <a:t>technique du lambeau dorsal à prélèvement minimal (LDPM</a:t>
            </a:r>
            <a:r>
              <a:rPr lang="fr-FR" sz="4800" dirty="0" smtClean="0">
                <a:latin typeface="Arial"/>
                <a:cs typeface="Arial"/>
              </a:rPr>
              <a:t>).</a:t>
            </a:r>
          </a:p>
          <a:p>
            <a:pPr algn="just"/>
            <a:r>
              <a:rPr lang="fr-FR" sz="4800" dirty="0" smtClean="0">
                <a:latin typeface="Arial"/>
                <a:cs typeface="Arial"/>
              </a:rPr>
              <a:t>Cette étude </a:t>
            </a:r>
            <a:r>
              <a:rPr lang="fr-FR" sz="4800" dirty="0">
                <a:latin typeface="Arial"/>
                <a:cs typeface="Arial"/>
              </a:rPr>
              <a:t>rétrospective uni-centrique </a:t>
            </a:r>
            <a:r>
              <a:rPr lang="fr-FR" sz="4800" dirty="0" smtClean="0">
                <a:latin typeface="Arial"/>
                <a:cs typeface="Arial"/>
              </a:rPr>
              <a:t>présente </a:t>
            </a:r>
            <a:r>
              <a:rPr lang="fr-FR" sz="4800" dirty="0">
                <a:latin typeface="Arial"/>
                <a:cs typeface="Arial"/>
              </a:rPr>
              <a:t>notre expérience et </a:t>
            </a:r>
            <a:r>
              <a:rPr lang="fr-FR" sz="4800" dirty="0" smtClean="0">
                <a:latin typeface="Arial"/>
                <a:cs typeface="Arial"/>
              </a:rPr>
              <a:t>la compare </a:t>
            </a:r>
            <a:r>
              <a:rPr lang="fr-FR" sz="4800" dirty="0">
                <a:latin typeface="Arial"/>
                <a:cs typeface="Arial"/>
              </a:rPr>
              <a:t>aux </a:t>
            </a:r>
            <a:r>
              <a:rPr lang="fr-FR" sz="4800" dirty="0" smtClean="0">
                <a:latin typeface="Arial"/>
                <a:cs typeface="Arial"/>
              </a:rPr>
              <a:t>données de </a:t>
            </a:r>
            <a:r>
              <a:rPr lang="fr-FR" sz="4800" dirty="0">
                <a:latin typeface="Arial"/>
                <a:cs typeface="Arial"/>
              </a:rPr>
              <a:t>la littérature.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8279" y="482518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INTRODUCTION :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463" y="10585823"/>
            <a:ext cx="11089232" cy="513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439" y="10585823"/>
            <a:ext cx="637316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4509799" y="15986423"/>
            <a:ext cx="1209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i="1" dirty="0" smtClean="0">
                <a:latin typeface="Arial"/>
                <a:cs typeface="Arial"/>
              </a:rPr>
              <a:t>Figure 1. B</a:t>
            </a:r>
            <a:r>
              <a:rPr lang="fr-FR" sz="4800" i="1" dirty="0" err="1" smtClean="0">
                <a:latin typeface="Arial"/>
                <a:cs typeface="Arial"/>
              </a:rPr>
              <a:t>ifurcation</a:t>
            </a:r>
            <a:r>
              <a:rPr lang="fr-FR" sz="4800" i="1" dirty="0" smtClean="0">
                <a:latin typeface="Arial"/>
                <a:cs typeface="Arial"/>
              </a:rPr>
              <a:t> de </a:t>
            </a:r>
            <a:r>
              <a:rPr lang="fr-FR" sz="4800" i="1" dirty="0">
                <a:latin typeface="Arial"/>
                <a:cs typeface="Arial"/>
              </a:rPr>
              <a:t>la branche descendante de l’artère </a:t>
            </a:r>
            <a:r>
              <a:rPr lang="fr-FR" sz="4800" i="1" dirty="0" smtClean="0">
                <a:latin typeface="Arial"/>
                <a:cs typeface="Arial"/>
              </a:rPr>
              <a:t>thoraco-brachiale.</a:t>
            </a:r>
            <a:endParaRPr lang="fr-FR" sz="4800" i="1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05143" y="18722727"/>
            <a:ext cx="1792999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800" dirty="0">
                <a:latin typeface="Arial"/>
                <a:cs typeface="Arial"/>
              </a:rPr>
              <a:t>Âge moyen </a:t>
            </a:r>
            <a:r>
              <a:rPr lang="fr-FR" sz="4800" dirty="0" smtClean="0">
                <a:latin typeface="Arial"/>
                <a:cs typeface="Arial"/>
              </a:rPr>
              <a:t>: </a:t>
            </a:r>
            <a:r>
              <a:rPr lang="fr-FR" sz="4800" dirty="0" smtClean="0">
                <a:solidFill>
                  <a:schemeClr val="accent1"/>
                </a:solidFill>
                <a:latin typeface="Arial"/>
                <a:cs typeface="Arial"/>
              </a:rPr>
              <a:t>49 ans   </a:t>
            </a:r>
            <a:r>
              <a:rPr lang="fr-FR" sz="4800" dirty="0" smtClean="0">
                <a:latin typeface="Arial"/>
                <a:cs typeface="Arial"/>
              </a:rPr>
              <a:t>IMC </a:t>
            </a:r>
            <a:r>
              <a:rPr lang="fr-FR" sz="4800" dirty="0">
                <a:latin typeface="Arial"/>
                <a:cs typeface="Arial"/>
              </a:rPr>
              <a:t>moyen </a:t>
            </a:r>
            <a:r>
              <a:rPr lang="fr-FR" sz="4800" dirty="0" smtClean="0">
                <a:latin typeface="Arial"/>
                <a:cs typeface="Arial"/>
              </a:rPr>
              <a:t>: </a:t>
            </a:r>
            <a:r>
              <a:rPr lang="fr-FR" sz="4800" dirty="0" smtClean="0">
                <a:solidFill>
                  <a:srgbClr val="4F81BD"/>
                </a:solidFill>
                <a:latin typeface="Arial"/>
                <a:cs typeface="Arial"/>
              </a:rPr>
              <a:t>27,6 kg/m2</a:t>
            </a:r>
          </a:p>
          <a:p>
            <a:pPr algn="just"/>
            <a:endParaRPr lang="fr-FR" sz="4800" dirty="0">
              <a:solidFill>
                <a:srgbClr val="4F81BD"/>
              </a:solidFill>
              <a:latin typeface="Arial"/>
              <a:cs typeface="Arial"/>
            </a:endParaRPr>
          </a:p>
          <a:p>
            <a:pPr algn="just"/>
            <a:r>
              <a:rPr lang="fr-FR" sz="4800" dirty="0" smtClean="0">
                <a:latin typeface="Arial"/>
                <a:cs typeface="Arial"/>
              </a:rPr>
              <a:t>Nombre de parois irradiées : </a:t>
            </a:r>
            <a:r>
              <a:rPr lang="fr-FR" sz="4800" dirty="0" smtClean="0">
                <a:solidFill>
                  <a:srgbClr val="4F81BD"/>
                </a:solidFill>
                <a:latin typeface="Arial"/>
                <a:cs typeface="Arial"/>
              </a:rPr>
              <a:t>20</a:t>
            </a:r>
            <a:endParaRPr lang="fr-FR" sz="4800" dirty="0">
              <a:solidFill>
                <a:srgbClr val="4F81BD"/>
              </a:solidFill>
              <a:latin typeface="Arial"/>
              <a:cs typeface="Arial"/>
            </a:endParaRPr>
          </a:p>
          <a:p>
            <a:pPr algn="just"/>
            <a:r>
              <a:rPr lang="fr-FR" sz="4800" dirty="0">
                <a:latin typeface="Arial"/>
                <a:cs typeface="Arial"/>
              </a:rPr>
              <a:t>Durée opératoire moyenne :</a:t>
            </a:r>
            <a:r>
              <a:rPr lang="fr-FR" sz="4800" dirty="0" smtClean="0">
                <a:solidFill>
                  <a:srgbClr val="4F81BD"/>
                </a:solidFill>
                <a:latin typeface="Arial"/>
                <a:cs typeface="Arial"/>
              </a:rPr>
              <a:t>118 </a:t>
            </a:r>
            <a:r>
              <a:rPr lang="fr-FR" sz="4800" dirty="0">
                <a:solidFill>
                  <a:srgbClr val="4F81BD"/>
                </a:solidFill>
                <a:latin typeface="Arial"/>
                <a:cs typeface="Arial"/>
              </a:rPr>
              <a:t>min</a:t>
            </a:r>
          </a:p>
          <a:p>
            <a:pPr algn="just"/>
            <a:r>
              <a:rPr lang="fr-FR" sz="4800" dirty="0">
                <a:latin typeface="Arial"/>
                <a:cs typeface="Arial"/>
              </a:rPr>
              <a:t>EVA moyenne à J1 </a:t>
            </a:r>
            <a:r>
              <a:rPr lang="fr-FR" sz="4800" dirty="0" smtClean="0">
                <a:latin typeface="Arial"/>
                <a:cs typeface="Arial"/>
              </a:rPr>
              <a:t>: </a:t>
            </a:r>
            <a:r>
              <a:rPr lang="fr-FR" sz="4800" dirty="0">
                <a:solidFill>
                  <a:srgbClr val="4F81BD"/>
                </a:solidFill>
                <a:latin typeface="Arial"/>
                <a:cs typeface="Arial"/>
              </a:rPr>
              <a:t>2 sur 10</a:t>
            </a:r>
          </a:p>
          <a:p>
            <a:pPr algn="just"/>
            <a:r>
              <a:rPr lang="fr-FR" sz="4800" dirty="0" smtClean="0">
                <a:latin typeface="Arial"/>
                <a:cs typeface="Arial"/>
              </a:rPr>
              <a:t>Nombre moyen de ponctions post</a:t>
            </a:r>
            <a:r>
              <a:rPr lang="fr-FR" sz="4800" dirty="0">
                <a:latin typeface="Arial"/>
                <a:cs typeface="Arial"/>
              </a:rPr>
              <a:t>-</a:t>
            </a:r>
            <a:r>
              <a:rPr lang="fr-FR" sz="4800" dirty="0" smtClean="0">
                <a:latin typeface="Arial"/>
                <a:cs typeface="Arial"/>
              </a:rPr>
              <a:t>opératoires : </a:t>
            </a:r>
            <a:r>
              <a:rPr lang="fr-FR" sz="4800" dirty="0" smtClean="0">
                <a:solidFill>
                  <a:srgbClr val="4F81BD"/>
                </a:solidFill>
                <a:latin typeface="Arial"/>
                <a:cs typeface="Arial"/>
              </a:rPr>
              <a:t>1,6</a:t>
            </a:r>
            <a:endParaRPr lang="fr-FR" sz="4800" dirty="0">
              <a:solidFill>
                <a:srgbClr val="4F81BD"/>
              </a:solidFill>
              <a:latin typeface="Arial"/>
              <a:cs typeface="Arial"/>
            </a:endParaRPr>
          </a:p>
          <a:p>
            <a:pPr algn="just"/>
            <a:endParaRPr lang="fr-FR" sz="4800" dirty="0" smtClean="0">
              <a:latin typeface="Arial"/>
              <a:cs typeface="Arial"/>
            </a:endParaRPr>
          </a:p>
          <a:p>
            <a:pPr algn="just"/>
            <a:r>
              <a:rPr lang="fr-FR" sz="4800" dirty="0" smtClean="0">
                <a:latin typeface="Arial"/>
                <a:cs typeface="Arial"/>
              </a:rPr>
              <a:t>Nombre </a:t>
            </a:r>
            <a:r>
              <a:rPr lang="fr-FR" sz="4800" dirty="0">
                <a:latin typeface="Arial"/>
                <a:cs typeface="Arial"/>
              </a:rPr>
              <a:t>moyen de transferts </a:t>
            </a:r>
            <a:r>
              <a:rPr lang="fr-FR" sz="4800" dirty="0" smtClean="0">
                <a:latin typeface="Arial"/>
                <a:cs typeface="Arial"/>
              </a:rPr>
              <a:t>graisseux </a:t>
            </a:r>
            <a:r>
              <a:rPr lang="fr-FR" sz="4800" dirty="0">
                <a:latin typeface="Arial"/>
                <a:cs typeface="Arial"/>
              </a:rPr>
              <a:t>:</a:t>
            </a:r>
            <a:r>
              <a:rPr lang="fr-FR" sz="4800" dirty="0" smtClean="0">
                <a:latin typeface="Arial"/>
                <a:cs typeface="Arial"/>
              </a:rPr>
              <a:t> </a:t>
            </a:r>
            <a:r>
              <a:rPr lang="fr-FR" sz="4800" dirty="0" smtClean="0">
                <a:solidFill>
                  <a:srgbClr val="4F81BD"/>
                </a:solidFill>
                <a:latin typeface="Arial"/>
                <a:cs typeface="Arial"/>
              </a:rPr>
              <a:t>1,4</a:t>
            </a:r>
          </a:p>
          <a:p>
            <a:pPr algn="just"/>
            <a:endParaRPr lang="fr-FR" sz="4800" dirty="0" smtClean="0">
              <a:solidFill>
                <a:srgbClr val="4F81BD"/>
              </a:solidFill>
              <a:latin typeface="Arial"/>
              <a:cs typeface="Arial"/>
            </a:endParaRPr>
          </a:p>
          <a:p>
            <a:pPr marL="0" lvl="1" algn="just"/>
            <a:r>
              <a:rPr lang="fr-FR" sz="4800" dirty="0">
                <a:latin typeface="Arial"/>
                <a:cs typeface="Arial"/>
              </a:rPr>
              <a:t>Récupération complète </a:t>
            </a:r>
            <a:r>
              <a:rPr lang="fr-FR" sz="4800" dirty="0" smtClean="0">
                <a:latin typeface="Arial"/>
                <a:cs typeface="Arial"/>
              </a:rPr>
              <a:t>sur le plan fonctionnel : </a:t>
            </a:r>
            <a:r>
              <a:rPr lang="fr-FR" sz="4800" dirty="0">
                <a:solidFill>
                  <a:srgbClr val="4F81BD"/>
                </a:solidFill>
                <a:latin typeface="Arial"/>
                <a:cs typeface="Arial"/>
              </a:rPr>
              <a:t>78,6 </a:t>
            </a:r>
            <a:r>
              <a:rPr lang="fr-FR" sz="4800" dirty="0" smtClean="0">
                <a:solidFill>
                  <a:srgbClr val="4F81BD"/>
                </a:solidFill>
                <a:latin typeface="Arial"/>
                <a:cs typeface="Arial"/>
              </a:rPr>
              <a:t>%</a:t>
            </a:r>
          </a:p>
          <a:p>
            <a:pPr marL="0" lvl="1" algn="just"/>
            <a:r>
              <a:rPr lang="fr-FR" sz="4800" dirty="0" smtClean="0">
                <a:solidFill>
                  <a:srgbClr val="000000"/>
                </a:solidFill>
                <a:latin typeface="Arial"/>
                <a:cs typeface="Arial"/>
              </a:rPr>
              <a:t>Niveau de satisfaction des patientes : </a:t>
            </a:r>
            <a:r>
              <a:rPr lang="fr-FR" sz="4800" dirty="0" smtClean="0">
                <a:solidFill>
                  <a:srgbClr val="4F81BD"/>
                </a:solidFill>
                <a:latin typeface="Arial"/>
                <a:cs typeface="Arial"/>
              </a:rPr>
              <a:t>21,4 % de 4 ; 78,6 % </a:t>
            </a:r>
            <a:r>
              <a:rPr lang="fr-FR" sz="4800" smtClean="0">
                <a:solidFill>
                  <a:srgbClr val="4F81BD"/>
                </a:solidFill>
                <a:latin typeface="Arial"/>
                <a:cs typeface="Arial"/>
              </a:rPr>
              <a:t>de 3</a:t>
            </a:r>
            <a:endParaRPr lang="fr-FR" sz="4800" dirty="0" smtClean="0">
              <a:solidFill>
                <a:srgbClr val="4F81BD"/>
              </a:solidFill>
              <a:latin typeface="Arial"/>
              <a:cs typeface="Arial"/>
            </a:endParaRPr>
          </a:p>
        </p:txBody>
      </p:sp>
      <p:pic>
        <p:nvPicPr>
          <p:cNvPr id="28" name="Espace réservé du contenu 3" descr="20170904_12180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3336" r="8455" b="13336"/>
          <a:stretch/>
        </p:blipFill>
        <p:spPr>
          <a:xfrm>
            <a:off x="324223" y="27939751"/>
            <a:ext cx="6822851" cy="7128792"/>
          </a:xfrm>
          <a:prstGeom prst="rect">
            <a:avLst/>
          </a:prstGeom>
        </p:spPr>
      </p:pic>
      <p:pic>
        <p:nvPicPr>
          <p:cNvPr id="29" name="Espace réservé du contenu 5" descr="20170818_115418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8809" r="12278" b="8809"/>
          <a:stretch/>
        </p:blipFill>
        <p:spPr>
          <a:xfrm>
            <a:off x="7381007" y="27939751"/>
            <a:ext cx="6516911" cy="7056784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116311" y="35428583"/>
            <a:ext cx="2052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i="1" dirty="0" smtClean="0">
                <a:latin typeface="Arial"/>
                <a:cs typeface="Arial"/>
              </a:rPr>
              <a:t>Figures 2, 3 et 4. RMI par LDPM à droite et bilatérales. </a:t>
            </a:r>
            <a:endParaRPr lang="fr-FR" sz="4800" i="1" dirty="0">
              <a:latin typeface="Arial"/>
              <a:cs typeface="Arial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96231" y="37372799"/>
            <a:ext cx="26019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800" dirty="0" smtClean="0">
                <a:latin typeface="Arial"/>
                <a:cs typeface="Arial"/>
              </a:rPr>
              <a:t>Cette étude montre une bonne reproductibilité de la technique avec des taux de satisfaction élevés. </a:t>
            </a:r>
            <a:r>
              <a:rPr lang="fr-FR" sz="4800" b="1" dirty="0" smtClean="0">
                <a:latin typeface="Arial"/>
                <a:cs typeface="Arial"/>
              </a:rPr>
              <a:t>Cette option s’adapte à des morphologies variables </a:t>
            </a:r>
            <a:r>
              <a:rPr lang="fr-FR" sz="4800" dirty="0" smtClean="0">
                <a:latin typeface="Arial"/>
                <a:cs typeface="Arial"/>
              </a:rPr>
              <a:t>grâce au point de pivot et aux transferts graisseux. Nos résultats sont concordants avec la littérature hormis un taux de séquelles fonctionnelles plus élevées. </a:t>
            </a:r>
            <a:endParaRPr lang="fr-FR" sz="4800" dirty="0">
              <a:latin typeface="Arial"/>
              <a:cs typeface="Arial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68239" y="41261231"/>
            <a:ext cx="26095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800" dirty="0" smtClean="0">
                <a:latin typeface="Arial"/>
                <a:cs typeface="Arial"/>
              </a:rPr>
              <a:t>Cette </a:t>
            </a:r>
            <a:r>
              <a:rPr lang="fr-FR" sz="4800" dirty="0">
                <a:latin typeface="Arial"/>
                <a:cs typeface="Arial"/>
              </a:rPr>
              <a:t>étude rétrospective uni-centrique portant sur les </a:t>
            </a:r>
            <a:r>
              <a:rPr lang="fr-FR" sz="4800" dirty="0" smtClean="0">
                <a:latin typeface="Arial"/>
                <a:cs typeface="Arial"/>
              </a:rPr>
              <a:t>23 </a:t>
            </a:r>
            <a:r>
              <a:rPr lang="fr-FR" sz="4800" dirty="0">
                <a:latin typeface="Arial"/>
                <a:cs typeface="Arial"/>
              </a:rPr>
              <a:t>premières procédures réalisées dans notre service montre </a:t>
            </a:r>
            <a:r>
              <a:rPr lang="fr-FR" sz="4800" dirty="0" smtClean="0">
                <a:latin typeface="Arial"/>
                <a:cs typeface="Arial"/>
              </a:rPr>
              <a:t>un </a:t>
            </a:r>
            <a:r>
              <a:rPr lang="fr-FR" sz="4800" dirty="0">
                <a:latin typeface="Arial"/>
                <a:cs typeface="Arial"/>
              </a:rPr>
              <a:t>taux de complications faible, </a:t>
            </a:r>
            <a:r>
              <a:rPr lang="fr-FR" sz="4800" dirty="0" smtClean="0">
                <a:latin typeface="Arial"/>
                <a:cs typeface="Arial"/>
              </a:rPr>
              <a:t>des résultats </a:t>
            </a:r>
            <a:r>
              <a:rPr lang="fr-FR" sz="4800" dirty="0">
                <a:latin typeface="Arial"/>
                <a:cs typeface="Arial"/>
              </a:rPr>
              <a:t>conformes et </a:t>
            </a:r>
            <a:r>
              <a:rPr lang="fr-FR" sz="4800" dirty="0" smtClean="0">
                <a:latin typeface="Arial"/>
                <a:cs typeface="Arial"/>
              </a:rPr>
              <a:t>un taux </a:t>
            </a:r>
            <a:r>
              <a:rPr lang="fr-FR" sz="4800" dirty="0">
                <a:latin typeface="Arial"/>
                <a:cs typeface="Arial"/>
              </a:rPr>
              <a:t>de satisfaction </a:t>
            </a:r>
            <a:r>
              <a:rPr lang="fr-FR" sz="4800" dirty="0" smtClean="0">
                <a:latin typeface="Arial"/>
                <a:cs typeface="Arial"/>
              </a:rPr>
              <a:t>important</a:t>
            </a:r>
            <a:r>
              <a:rPr lang="fr-FR" sz="4800" b="1" dirty="0" smtClean="0">
                <a:latin typeface="Arial"/>
                <a:cs typeface="Arial"/>
              </a:rPr>
              <a:t>. </a:t>
            </a:r>
          </a:p>
          <a:p>
            <a:pPr algn="just"/>
            <a:r>
              <a:rPr lang="fr-FR" sz="4800" b="1" dirty="0" smtClean="0">
                <a:latin typeface="Arial"/>
                <a:cs typeface="Arial"/>
              </a:rPr>
              <a:t>Le </a:t>
            </a:r>
            <a:r>
              <a:rPr lang="fr-FR" sz="4800" b="1" dirty="0">
                <a:latin typeface="Arial"/>
                <a:cs typeface="Arial"/>
              </a:rPr>
              <a:t>LDPM </a:t>
            </a:r>
            <a:r>
              <a:rPr lang="fr-FR" sz="4800" b="1" dirty="0" smtClean="0">
                <a:latin typeface="Arial"/>
                <a:cs typeface="Arial"/>
              </a:rPr>
              <a:t>est donc </a:t>
            </a:r>
            <a:r>
              <a:rPr lang="fr-FR" sz="4800" b="1" dirty="0">
                <a:latin typeface="Arial"/>
                <a:cs typeface="Arial"/>
              </a:rPr>
              <a:t>une technique innovante, fiable et reproductible qui permet d’obtenir de bons résultats sur le plan fonctionnel et esthétique. </a:t>
            </a:r>
            <a:endParaRPr lang="fr-FR" sz="4800" b="1" dirty="0" smtClean="0">
              <a:latin typeface="Arial"/>
              <a:cs typeface="Arial"/>
            </a:endParaRPr>
          </a:p>
          <a:p>
            <a:pPr algn="just"/>
            <a:r>
              <a:rPr lang="fr-FR" sz="4800" dirty="0" smtClean="0">
                <a:latin typeface="Arial"/>
                <a:cs typeface="Arial"/>
              </a:rPr>
              <a:t>Cette </a:t>
            </a:r>
            <a:r>
              <a:rPr lang="fr-FR" sz="4800" dirty="0">
                <a:latin typeface="Arial"/>
                <a:cs typeface="Arial"/>
              </a:rPr>
              <a:t>procédure offre une option thérapeutique </a:t>
            </a:r>
            <a:r>
              <a:rPr lang="fr-FR" sz="4800" dirty="0" smtClean="0">
                <a:latin typeface="Arial"/>
                <a:cs typeface="Arial"/>
              </a:rPr>
              <a:t>nouvelle</a:t>
            </a:r>
            <a:r>
              <a:rPr lang="fr-FR" sz="4800" dirty="0">
                <a:latin typeface="Arial"/>
                <a:cs typeface="Arial"/>
              </a:rPr>
              <a:t> à proposer lors de l’information des </a:t>
            </a:r>
            <a:r>
              <a:rPr lang="fr-FR" sz="4800" dirty="0" smtClean="0">
                <a:latin typeface="Arial"/>
                <a:cs typeface="Arial"/>
              </a:rPr>
              <a:t>patientes, </a:t>
            </a:r>
            <a:r>
              <a:rPr lang="fr-FR" sz="4800" dirty="0">
                <a:latin typeface="Arial"/>
                <a:cs typeface="Arial"/>
              </a:rPr>
              <a:t>notamment lors d’un geste </a:t>
            </a:r>
            <a:r>
              <a:rPr lang="fr-FR" sz="4800" dirty="0" smtClean="0">
                <a:latin typeface="Arial"/>
                <a:cs typeface="Arial"/>
              </a:rPr>
              <a:t>bilatéral. </a:t>
            </a:r>
            <a:endParaRPr lang="fr-FR" sz="4800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9119" y="18650719"/>
            <a:ext cx="18146016" cy="84806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972295" y="10297791"/>
            <a:ext cx="100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MATERIELS ET METHODES :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72295" y="18362687"/>
            <a:ext cx="100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RESULTATS :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044303" y="36508703"/>
            <a:ext cx="100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DISCUSSION :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044303" y="40469143"/>
            <a:ext cx="1000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CONCLUSION :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46" name="Diagramme 45"/>
          <p:cNvGraphicFramePr/>
          <p:nvPr>
            <p:extLst>
              <p:ext uri="{D42A27DB-BD31-4B8C-83A1-F6EECF244321}">
                <p14:modId xmlns:p14="http://schemas.microsoft.com/office/powerpoint/2010/main" val="2856686509"/>
              </p:ext>
            </p:extLst>
          </p:nvPr>
        </p:nvGraphicFramePr>
        <p:xfrm>
          <a:off x="684263" y="18866743"/>
          <a:ext cx="7272808" cy="835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18111"/>
          <a:stretch/>
        </p:blipFill>
        <p:spPr>
          <a:xfrm rot="10800000">
            <a:off x="20774495" y="27939743"/>
            <a:ext cx="5760638" cy="705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9276" r="7598"/>
          <a:stretch/>
        </p:blipFill>
        <p:spPr>
          <a:xfrm rot="10800000">
            <a:off x="14149759" y="27985361"/>
            <a:ext cx="6408707" cy="70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279</TotalTime>
  <Words>382</Words>
  <Application>Microsoft Office PowerPoint</Application>
  <PresentationFormat>Personnalisé</PresentationFormat>
  <Paragraphs>36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Thierry Sala</dc:creator>
  <cp:lastModifiedBy>Pierre CAILLOL</cp:lastModifiedBy>
  <cp:revision>35</cp:revision>
  <cp:lastPrinted>2018-10-23T14:32:54Z</cp:lastPrinted>
  <dcterms:created xsi:type="dcterms:W3CDTF">2013-07-09T08:43:26Z</dcterms:created>
  <dcterms:modified xsi:type="dcterms:W3CDTF">2018-11-06T16:22:08Z</dcterms:modified>
</cp:coreProperties>
</file>