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003375" cy="47526575"/>
  <p:notesSz cx="6888163" cy="10020300"/>
  <p:defaultTextStyle>
    <a:defPPr>
      <a:defRPr lang="fr-FR"/>
    </a:defPPr>
    <a:lvl1pPr marL="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493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69876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54814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39752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2469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0962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94567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79505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69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3468" y="132"/>
      </p:cViewPr>
      <p:guideLst>
        <p:guide orient="horz" pos="14969"/>
        <p:guide pos="8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8" y="14764049"/>
            <a:ext cx="22952869" cy="101874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0506" y="26931726"/>
            <a:ext cx="18902363" cy="12145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8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6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5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3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9577444" y="1430194"/>
            <a:ext cx="6075762" cy="304082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50169" y="1430194"/>
            <a:ext cx="17777225" cy="304082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083" y="30540232"/>
            <a:ext cx="22952869" cy="9439306"/>
          </a:xfrm>
        </p:spPr>
        <p:txBody>
          <a:bodyPr anchor="t"/>
          <a:lstStyle>
            <a:lvl1pPr algn="l">
              <a:defRPr sz="20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083" y="20143796"/>
            <a:ext cx="22952869" cy="10396433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84938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69876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15481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3975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50172" y="8317159"/>
            <a:ext cx="11926493" cy="23521252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26716" y="8317159"/>
            <a:ext cx="11926493" cy="23521252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0638481"/>
            <a:ext cx="11931182" cy="4433615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50169" y="15072083"/>
            <a:ext cx="11931182" cy="27382792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717347" y="10638481"/>
            <a:ext cx="11935865" cy="4433615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717347" y="15072083"/>
            <a:ext cx="11935865" cy="27382792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3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74" y="1892261"/>
            <a:ext cx="8883924" cy="8053119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7574" y="1892276"/>
            <a:ext cx="15095635" cy="40562617"/>
          </a:xfrm>
        </p:spPr>
        <p:txBody>
          <a:bodyPr/>
          <a:lstStyle>
            <a:lvl1pPr>
              <a:defRPr sz="167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50174" y="9945388"/>
            <a:ext cx="8883924" cy="32509497"/>
          </a:xfr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7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851" y="33268602"/>
            <a:ext cx="16202025" cy="3927554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292851" y="4246586"/>
            <a:ext cx="16202025" cy="28515945"/>
          </a:xfrm>
        </p:spPr>
        <p:txBody>
          <a:bodyPr/>
          <a:lstStyle>
            <a:lvl1pPr marL="0" indent="0">
              <a:buNone/>
              <a:defRPr sz="16700"/>
            </a:lvl1pPr>
            <a:lvl2pPr marL="2384938" indent="0">
              <a:buNone/>
              <a:defRPr sz="14600"/>
            </a:lvl2pPr>
            <a:lvl3pPr marL="4769876" indent="0">
              <a:buNone/>
              <a:defRPr sz="12500"/>
            </a:lvl3pPr>
            <a:lvl4pPr marL="7154814" indent="0">
              <a:buNone/>
              <a:defRPr sz="10400"/>
            </a:lvl4pPr>
            <a:lvl5pPr marL="9539752" indent="0">
              <a:buNone/>
              <a:defRPr sz="10400"/>
            </a:lvl5pPr>
            <a:lvl6pPr marL="11924690" indent="0">
              <a:buNone/>
              <a:defRPr sz="10400"/>
            </a:lvl6pPr>
            <a:lvl7pPr marL="14309628" indent="0">
              <a:buNone/>
              <a:defRPr sz="10400"/>
            </a:lvl7pPr>
            <a:lvl8pPr marL="16694567" indent="0">
              <a:buNone/>
              <a:defRPr sz="10400"/>
            </a:lvl8pPr>
            <a:lvl9pPr marL="19079505" indent="0">
              <a:buNone/>
              <a:defRPr sz="10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92851" y="37196151"/>
            <a:ext cx="16202025" cy="5577772"/>
          </a:xfr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1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 vert="horz" lIns="476988" tIns="238494" rIns="476988" bIns="23849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1089547"/>
            <a:ext cx="24303038" cy="31365341"/>
          </a:xfrm>
          <a:prstGeom prst="rect">
            <a:avLst/>
          </a:prstGeom>
        </p:spPr>
        <p:txBody>
          <a:bodyPr vert="horz" lIns="476988" tIns="238494" rIns="476988" bIns="23849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C319-81D1-42A7-AF11-EAD9700378C1}" type="datetimeFigureOut">
              <a:rPr lang="fr-FR" smtClean="0"/>
              <a:pPr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9173-E496-4431-9A13-CB37659C5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69876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8704" indent="-1788704" algn="l" defTabSz="4769876" rtl="0" eaLnBrk="1" latinLnBrk="0" hangingPunct="1">
        <a:spcBef>
          <a:spcPct val="20000"/>
        </a:spcBef>
        <a:buFont typeface="Arial" pitchFamily="34" charset="0"/>
        <a:buChar char="•"/>
        <a:defRPr sz="16700" kern="1200">
          <a:solidFill>
            <a:schemeClr val="tx1"/>
          </a:solidFill>
          <a:latin typeface="+mn-lt"/>
          <a:ea typeface="+mn-ea"/>
          <a:cs typeface="+mn-cs"/>
        </a:defRPr>
      </a:lvl1pPr>
      <a:lvl2pPr marL="3875524" indent="-1490586" algn="l" defTabSz="4769876" rtl="0" eaLnBrk="1" latinLnBrk="0" hangingPunct="1">
        <a:spcBef>
          <a:spcPct val="20000"/>
        </a:spcBef>
        <a:buFont typeface="Arial" pitchFamily="34" charset="0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62345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47283" indent="-1192469" algn="l" defTabSz="4769876" rtl="0" eaLnBrk="1" latinLnBrk="0" hangingPunct="1">
        <a:spcBef>
          <a:spcPct val="20000"/>
        </a:spcBef>
        <a:buFont typeface="Arial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2221" indent="-1192469" algn="l" defTabSz="4769876" rtl="0" eaLnBrk="1" latinLnBrk="0" hangingPunct="1">
        <a:spcBef>
          <a:spcPct val="20000"/>
        </a:spcBef>
        <a:buFont typeface="Arial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7159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502098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887036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271974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493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69876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4814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39752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2469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30962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694567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079505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Diapositive_Microsoft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6431" y="2808959"/>
            <a:ext cx="23135870" cy="495520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La Maison </a:t>
            </a:r>
            <a:r>
              <a:rPr lang="fr-FR" sz="6800" b="1" dirty="0">
                <a:latin typeface="+mj-lt"/>
                <a:cs typeface="Arial" panose="020B0604020202020204" pitchFamily="34" charset="0"/>
              </a:rPr>
              <a:t>Entre </a:t>
            </a:r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Parenthèses</a:t>
            </a:r>
            <a:r>
              <a:rPr lang="fr-FR" sz="7200" b="1" dirty="0"/>
              <a:t>®</a:t>
            </a:r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 : </a:t>
            </a:r>
          </a:p>
          <a:p>
            <a:r>
              <a:rPr lang="fr-FR" sz="6800" b="1" dirty="0">
                <a:latin typeface="+mj-lt"/>
                <a:cs typeface="Arial" panose="020B0604020202020204" pitchFamily="34" charset="0"/>
              </a:rPr>
              <a:t>U</a:t>
            </a:r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n lieu </a:t>
            </a:r>
            <a:r>
              <a:rPr lang="fr-FR" sz="6800" b="1" dirty="0">
                <a:latin typeface="+mj-lt"/>
                <a:cs typeface="Arial" panose="020B0604020202020204" pitchFamily="34" charset="0"/>
              </a:rPr>
              <a:t>d’accueil et de soins gratuits pour les femmes atteintes d’un cancer à </a:t>
            </a:r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Perpignan dans les  </a:t>
            </a:r>
            <a:r>
              <a:rPr lang="fr-FR" sz="6800" b="1" dirty="0">
                <a:latin typeface="+mj-lt"/>
                <a:cs typeface="Arial" panose="020B0604020202020204" pitchFamily="34" charset="0"/>
              </a:rPr>
              <a:t>Pyrénées Orientales</a:t>
            </a:r>
            <a:r>
              <a:rPr lang="fr-FR" sz="6800" b="1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fr-FR" sz="5400" dirty="0">
                <a:latin typeface="+mj-lt"/>
                <a:cs typeface="Arial" panose="020B0604020202020204" pitchFamily="34" charset="0"/>
              </a:rPr>
              <a:t>Dr Isabelle MOULICHON, médecin du Comité de direction de La Maison entre </a:t>
            </a:r>
            <a:r>
              <a:rPr lang="fr-FR" sz="5400" dirty="0" smtClean="0">
                <a:latin typeface="+mj-lt"/>
                <a:cs typeface="Arial" panose="020B0604020202020204" pitchFamily="34" charset="0"/>
              </a:rPr>
              <a:t>Parenthèse( LMEP),Mme Joëlle </a:t>
            </a:r>
            <a:r>
              <a:rPr lang="fr-FR" sz="5400" dirty="0">
                <a:latin typeface="+mj-lt"/>
                <a:cs typeface="Arial" panose="020B0604020202020204" pitchFamily="34" charset="0"/>
              </a:rPr>
              <a:t>ESTEVE, </a:t>
            </a:r>
            <a:r>
              <a:rPr lang="fr-FR" sz="5400" dirty="0" smtClean="0">
                <a:latin typeface="+mj-lt"/>
                <a:cs typeface="Arial" panose="020B0604020202020204" pitchFamily="34" charset="0"/>
              </a:rPr>
              <a:t>directrice</a:t>
            </a:r>
            <a:endParaRPr lang="fr-FR" sz="5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21339" y="9217671"/>
            <a:ext cx="2291765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Pour </a:t>
            </a:r>
            <a:r>
              <a:rPr lang="fr-FR" sz="4800" dirty="0"/>
              <a:t>les personnes atteintes d’un cancer, la priorité a longtemps été le traitement </a:t>
            </a:r>
            <a:r>
              <a:rPr lang="fr-FR" sz="4800" dirty="0" smtClean="0"/>
              <a:t>de </a:t>
            </a:r>
            <a:r>
              <a:rPr lang="fr-FR" sz="4800" dirty="0"/>
              <a:t>la maladie, la qualité de vie du patient étant reléguée au second plan. </a:t>
            </a:r>
            <a:endParaRPr lang="fr-FR" sz="4800" dirty="0" smtClean="0"/>
          </a:p>
          <a:p>
            <a:r>
              <a:rPr lang="fr-FR" sz="4800" dirty="0"/>
              <a:t>Longtemps considérés comme une question annexe, les soins de </a:t>
            </a:r>
            <a:r>
              <a:rPr lang="fr-FR" sz="4800" dirty="0" smtClean="0"/>
              <a:t>support (l’ensemble </a:t>
            </a:r>
            <a:r>
              <a:rPr lang="fr-FR" sz="4800" dirty="0"/>
              <a:t>des soins et des soutiens destinés à accompagner les patients touchés par le </a:t>
            </a:r>
            <a:r>
              <a:rPr lang="fr-FR" sz="4800" dirty="0" smtClean="0"/>
              <a:t>cancer) sont </a:t>
            </a:r>
            <a:r>
              <a:rPr lang="fr-FR" sz="4800" dirty="0"/>
              <a:t>pris actuellement en  compte par un nombre croissant de professionnels de santé</a:t>
            </a:r>
            <a:r>
              <a:rPr lang="fr-FR" sz="4800" dirty="0" smtClean="0"/>
              <a:t>.</a:t>
            </a:r>
            <a:endParaRPr lang="fr-FR" sz="4800" dirty="0"/>
          </a:p>
        </p:txBody>
      </p:sp>
      <p:sp>
        <p:nvSpPr>
          <p:cNvPr id="6" name="Rectangle 5"/>
          <p:cNvSpPr/>
          <p:nvPr/>
        </p:nvSpPr>
        <p:spPr>
          <a:xfrm>
            <a:off x="2196431" y="8137551"/>
            <a:ext cx="3078984" cy="1015663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fr-FR" sz="6000" b="1" dirty="0"/>
              <a:t>CONSTAT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8439" y="13178111"/>
            <a:ext cx="4156010" cy="1015663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fr-FR" sz="6000" b="1" dirty="0" smtClean="0"/>
              <a:t>HISTORIQUE</a:t>
            </a:r>
            <a:endParaRPr lang="fr-FR" sz="6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81106" y="14258231"/>
            <a:ext cx="22734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Le programme Femme et Cancer  « La </a:t>
            </a:r>
            <a:r>
              <a:rPr lang="fr-FR" sz="4800" dirty="0" smtClean="0"/>
              <a:t>Parenthèse</a:t>
            </a:r>
            <a:r>
              <a:rPr lang="fr-FR" sz="4800" dirty="0"/>
              <a:t> » a été créé </a:t>
            </a:r>
            <a:r>
              <a:rPr lang="fr-FR" sz="4800" dirty="0" smtClean="0"/>
              <a:t>en 2010 pour </a:t>
            </a:r>
            <a:r>
              <a:rPr lang="fr-FR" sz="4800" dirty="0"/>
              <a:t>accompagner les femmes </a:t>
            </a:r>
            <a:r>
              <a:rPr lang="fr-FR" sz="4800" dirty="0" smtClean="0"/>
              <a:t>atteintes </a:t>
            </a:r>
            <a:r>
              <a:rPr lang="fr-FR" sz="4800" dirty="0"/>
              <a:t>d’un cancer, en dehors du cadre médical afin d’ouvrir un « </a:t>
            </a:r>
            <a:r>
              <a:rPr lang="fr-FR" sz="4800" i="1" dirty="0"/>
              <a:t>pont » </a:t>
            </a:r>
            <a:r>
              <a:rPr lang="fr-FR" sz="4800" dirty="0"/>
              <a:t>entre le monde hospitalier et le retour au domicile</a:t>
            </a:r>
            <a:r>
              <a:rPr lang="fr-FR" sz="4800" dirty="0" smtClean="0"/>
              <a:t>.</a:t>
            </a:r>
            <a:r>
              <a:rPr lang="fr-FR" sz="4800" b="1" dirty="0"/>
              <a:t> « La Maison Entre Parenthèses »</a:t>
            </a:r>
            <a:r>
              <a:rPr lang="fr-FR" sz="4800" dirty="0"/>
              <a:t> a ouvert les portes en octobre </a:t>
            </a:r>
            <a:r>
              <a:rPr lang="fr-FR" sz="4800" dirty="0" smtClean="0"/>
              <a:t>2015. </a:t>
            </a:r>
          </a:p>
          <a:p>
            <a:r>
              <a:rPr lang="fr-FR" sz="4800" dirty="0" smtClean="0"/>
              <a:t>Ce </a:t>
            </a:r>
            <a:r>
              <a:rPr lang="fr-FR" sz="4800" dirty="0"/>
              <a:t>sont les adhérentes qui ont choisi de porter le nom « </a:t>
            </a:r>
            <a:r>
              <a:rPr lang="fr-FR" sz="4800" i="1" dirty="0"/>
              <a:t>les parenthèses</a:t>
            </a:r>
            <a:r>
              <a:rPr lang="fr-FR" sz="4800" dirty="0"/>
              <a:t> » et ont donné naissance à </a:t>
            </a:r>
            <a:r>
              <a:rPr lang="fr-FR" sz="4800" b="1" dirty="0"/>
              <a:t>leur slogan : « Quand la vie d’une femme se </a:t>
            </a:r>
            <a:r>
              <a:rPr lang="fr-FR" sz="4800" b="1" dirty="0" smtClean="0"/>
              <a:t>met entre </a:t>
            </a:r>
            <a:r>
              <a:rPr lang="fr-FR" sz="4800" b="1" dirty="0"/>
              <a:t>parenthèses… </a:t>
            </a:r>
            <a:r>
              <a:rPr lang="fr-FR" sz="4800" b="1" dirty="0" smtClean="0"/>
              <a:t>».</a:t>
            </a:r>
            <a:endParaRPr lang="fr-FR" sz="4800" dirty="0"/>
          </a:p>
        </p:txBody>
      </p:sp>
      <p:sp>
        <p:nvSpPr>
          <p:cNvPr id="10" name="Rectangle 9"/>
          <p:cNvSpPr/>
          <p:nvPr/>
        </p:nvSpPr>
        <p:spPr>
          <a:xfrm>
            <a:off x="2340447" y="19003208"/>
            <a:ext cx="6402458" cy="1015663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fr-FR" sz="6000" b="1" dirty="0" smtClean="0"/>
              <a:t>FONCTIONNEMENT</a:t>
            </a:r>
            <a:endParaRPr lang="fr-FR" sz="6000" b="1" dirty="0"/>
          </a:p>
        </p:txBody>
      </p:sp>
      <p:sp>
        <p:nvSpPr>
          <p:cNvPr id="11" name="Rectangle 10"/>
          <p:cNvSpPr/>
          <p:nvPr/>
        </p:nvSpPr>
        <p:spPr>
          <a:xfrm>
            <a:off x="2413337" y="20028733"/>
            <a:ext cx="2273365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L’association met en place un programme mensuel </a:t>
            </a:r>
            <a:r>
              <a:rPr lang="fr-FR" sz="4800" dirty="0" smtClean="0"/>
              <a:t>d’ateliers, individuel ou collectif, répartis sur </a:t>
            </a:r>
            <a:r>
              <a:rPr lang="fr-FR" sz="4800" dirty="0"/>
              <a:t>3 journées  de septembre à fin juin de 9h à 18h :</a:t>
            </a:r>
          </a:p>
          <a:p>
            <a:pPr lvl="0"/>
            <a:r>
              <a:rPr lang="fr-FR" sz="4800" dirty="0" smtClean="0"/>
              <a:t>- Les </a:t>
            </a:r>
            <a:r>
              <a:rPr lang="fr-FR" sz="4800" dirty="0"/>
              <a:t>ateliers de </a:t>
            </a:r>
            <a:r>
              <a:rPr lang="fr-FR" sz="4800" dirty="0" smtClean="0"/>
              <a:t>soutien,</a:t>
            </a:r>
          </a:p>
          <a:p>
            <a:pPr lvl="0"/>
            <a:r>
              <a:rPr lang="fr-FR" sz="4800" dirty="0" smtClean="0"/>
              <a:t>- Les </a:t>
            </a:r>
            <a:r>
              <a:rPr lang="fr-FR" sz="4800" dirty="0"/>
              <a:t>ateliers de soins et </a:t>
            </a:r>
            <a:r>
              <a:rPr lang="fr-FR" sz="4800" dirty="0" smtClean="0"/>
              <a:t>beauté</a:t>
            </a:r>
            <a:r>
              <a:rPr lang="fr-FR" sz="4800" dirty="0"/>
              <a:t>,</a:t>
            </a:r>
            <a:r>
              <a:rPr lang="fr-FR" sz="4800" dirty="0" smtClean="0"/>
              <a:t> même photothérapie </a:t>
            </a:r>
            <a:r>
              <a:rPr lang="fr-FR" sz="4800" dirty="0"/>
              <a:t>par un photographe,</a:t>
            </a:r>
          </a:p>
          <a:p>
            <a:pPr lvl="0"/>
            <a:r>
              <a:rPr lang="fr-FR" sz="4800" dirty="0" smtClean="0"/>
              <a:t>- Les </a:t>
            </a:r>
            <a:r>
              <a:rPr lang="fr-FR" sz="4800" dirty="0"/>
              <a:t>ateliers de </a:t>
            </a:r>
            <a:r>
              <a:rPr lang="fr-FR" sz="4800" dirty="0" smtClean="0"/>
              <a:t>bien-être,</a:t>
            </a:r>
          </a:p>
          <a:p>
            <a:pPr lvl="0"/>
            <a:r>
              <a:rPr lang="fr-FR" sz="4800" dirty="0" smtClean="0"/>
              <a:t>- Les ateliers </a:t>
            </a:r>
            <a:r>
              <a:rPr lang="fr-FR" sz="4800" dirty="0"/>
              <a:t>a</a:t>
            </a:r>
            <a:r>
              <a:rPr lang="fr-FR" sz="4800" dirty="0" smtClean="0"/>
              <a:t>ctivités physiques,</a:t>
            </a:r>
            <a:r>
              <a:rPr lang="fr-FR" sz="4800" dirty="0"/>
              <a:t> </a:t>
            </a:r>
            <a:endParaRPr lang="fr-FR" sz="4800" dirty="0" smtClean="0"/>
          </a:p>
          <a:p>
            <a:pPr lvl="0"/>
            <a:r>
              <a:rPr lang="fr-FR" sz="4800" dirty="0" smtClean="0"/>
              <a:t>- Les </a:t>
            </a:r>
            <a:r>
              <a:rPr lang="fr-FR" sz="4800" dirty="0"/>
              <a:t>ateliers de </a:t>
            </a:r>
            <a:r>
              <a:rPr lang="fr-FR" sz="4800" dirty="0" smtClean="0"/>
              <a:t>loisirs, </a:t>
            </a:r>
            <a:endParaRPr lang="fr-FR" sz="4800" dirty="0"/>
          </a:p>
          <a:p>
            <a:pPr lvl="0"/>
            <a:r>
              <a:rPr lang="fr-FR" sz="4800" dirty="0" smtClean="0"/>
              <a:t>L’accueil </a:t>
            </a:r>
            <a:r>
              <a:rPr lang="fr-FR" sz="4800" dirty="0"/>
              <a:t>et les ateliers sont assurés par une quarantaine de bénévoles, professionnels et intervenants volontaires avec diplômes ou attestations de formation, et surtout une expérience de leur pratique.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27003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73887"/>
              </p:ext>
            </p:extLst>
          </p:nvPr>
        </p:nvGraphicFramePr>
        <p:xfrm>
          <a:off x="13935258" y="38587152"/>
          <a:ext cx="10990280" cy="825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iapositive" r:id="rId4" imgW="4570413" imgH="3427543" progId="PowerPoint.Slide.12">
                  <p:embed/>
                </p:oleObj>
              </mc:Choice>
              <mc:Fallback>
                <p:oleObj name="Diapositive" r:id="rId4" imgW="4570413" imgH="3427543" progId="PowerPoint.Slide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5258" y="38587152"/>
                        <a:ext cx="10990280" cy="8258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7491" y="39317015"/>
            <a:ext cx="4999660" cy="66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81106" y="27716176"/>
            <a:ext cx="2119491" cy="1015663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fr-FR" sz="6000" b="1" dirty="0" smtClean="0"/>
              <a:t>BILAN</a:t>
            </a:r>
            <a:endParaRPr lang="fr-FR" sz="6000" b="1" dirty="0"/>
          </a:p>
        </p:txBody>
      </p:sp>
      <p:sp>
        <p:nvSpPr>
          <p:cNvPr id="17" name="Rectangle 16"/>
          <p:cNvSpPr/>
          <p:nvPr/>
        </p:nvSpPr>
        <p:spPr>
          <a:xfrm>
            <a:off x="2340447" y="28731839"/>
            <a:ext cx="22585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/>
              <a:t>Pour l’année 2017-2018, les </a:t>
            </a:r>
            <a:r>
              <a:rPr lang="fr-FR" sz="4800" dirty="0"/>
              <a:t>parenthèses inscrites </a:t>
            </a:r>
            <a:r>
              <a:rPr lang="fr-FR" sz="4800" dirty="0" smtClean="0"/>
              <a:t>sont </a:t>
            </a:r>
            <a:r>
              <a:rPr lang="fr-FR" sz="4800" dirty="0"/>
              <a:t>73 femmes </a:t>
            </a:r>
            <a:r>
              <a:rPr lang="fr-FR" sz="4800" dirty="0" smtClean="0"/>
              <a:t>entre </a:t>
            </a:r>
            <a:r>
              <a:rPr lang="fr-FR" sz="4800" dirty="0"/>
              <a:t>30 et 70 ans, dont 75% ont plus de 50 </a:t>
            </a:r>
            <a:r>
              <a:rPr lang="fr-FR" sz="4800" dirty="0" smtClean="0"/>
              <a:t>ans, la pathologie prépondérante étant le cancer du sein.</a:t>
            </a:r>
          </a:p>
          <a:p>
            <a:r>
              <a:rPr lang="fr-FR" sz="4800" dirty="0"/>
              <a:t>La moyenne </a:t>
            </a:r>
            <a:r>
              <a:rPr lang="fr-FR" sz="4800" dirty="0" smtClean="0"/>
              <a:t>mensuelle des activités </a:t>
            </a:r>
            <a:r>
              <a:rPr lang="fr-FR" sz="4800" dirty="0"/>
              <a:t>est de 6 ateliers de soutien, de 10 ateliers beauté et soins, 30 ateliers bien-être, 15 ateliers physiques et de 6 ateliers </a:t>
            </a:r>
            <a:r>
              <a:rPr lang="fr-FR" sz="4800" dirty="0" smtClean="0"/>
              <a:t>loisirs.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381106" y="32116215"/>
            <a:ext cx="4425827" cy="1015663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fr-FR" sz="6000" b="1" dirty="0" smtClean="0"/>
              <a:t>CONCLUSION</a:t>
            </a:r>
            <a:endParaRPr lang="fr-FR" sz="6000" b="1" dirty="0"/>
          </a:p>
        </p:txBody>
      </p:sp>
      <p:sp>
        <p:nvSpPr>
          <p:cNvPr id="19" name="Rectangle 18"/>
          <p:cNvSpPr/>
          <p:nvPr/>
        </p:nvSpPr>
        <p:spPr>
          <a:xfrm>
            <a:off x="2321338" y="33196335"/>
            <a:ext cx="237097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/>
              <a:t>Depuis </a:t>
            </a:r>
            <a:r>
              <a:rPr lang="fr-FR" sz="4800" dirty="0"/>
              <a:t>8 ans, </a:t>
            </a:r>
            <a:r>
              <a:rPr lang="fr-FR" sz="4800" dirty="0" smtClean="0"/>
              <a:t>les </a:t>
            </a:r>
            <a:r>
              <a:rPr lang="fr-FR" sz="4800" dirty="0"/>
              <a:t>femmes </a:t>
            </a:r>
            <a:r>
              <a:rPr lang="fr-FR" sz="4800" dirty="0" smtClean="0"/>
              <a:t>atteintes d’un cancer</a:t>
            </a:r>
            <a:r>
              <a:rPr lang="fr-FR" sz="4800" dirty="0"/>
              <a:t>, « les </a:t>
            </a:r>
            <a:r>
              <a:rPr lang="fr-FR" sz="4800" dirty="0" smtClean="0"/>
              <a:t>Parenthèses</a:t>
            </a:r>
            <a:r>
              <a:rPr lang="fr-FR" sz="4800" dirty="0"/>
              <a:t> » peuvent reprendre les rênes de leur santé, de leur vie, sortir avec une énergie nouvelle et une véritable aptitude à savourer chacun des bons moments de la vie grâce aux </a:t>
            </a:r>
            <a:r>
              <a:rPr lang="fr-FR" sz="4800" dirty="0" smtClean="0"/>
              <a:t>activités </a:t>
            </a:r>
            <a:r>
              <a:rPr lang="fr-FR" sz="4800" dirty="0"/>
              <a:t>de soutien dans un cadre non médicalisé, à la gratuité, à une équipe de professionnels bénévoles qui offrent leur compétence avec le cœur.  </a:t>
            </a:r>
          </a:p>
          <a:p>
            <a:r>
              <a:rPr lang="fr-FR" sz="4800" dirty="0" smtClean="0"/>
              <a:t>«</a:t>
            </a:r>
            <a:r>
              <a:rPr lang="fr-FR" sz="4800" dirty="0"/>
              <a:t> Quand la vie d’une femme se met entre parenthèses… </a:t>
            </a:r>
            <a:r>
              <a:rPr lang="fr-FR" sz="4800" dirty="0" smtClean="0"/>
              <a:t>».</a:t>
            </a:r>
          </a:p>
          <a:p>
            <a:r>
              <a:rPr lang="fr-FR" sz="4800" dirty="0" smtClean="0"/>
              <a:t>Parenthèse</a:t>
            </a:r>
            <a:r>
              <a:rPr lang="fr-FR" sz="4800" dirty="0"/>
              <a:t>, un temps nécessaire  pour pouvoir rebondir et s’envoler de leurs propres « Elles ».</a:t>
            </a:r>
          </a:p>
        </p:txBody>
      </p:sp>
    </p:spTree>
    <p:extLst>
      <p:ext uri="{BB962C8B-B14F-4D97-AF65-F5344CB8AC3E}">
        <p14:creationId xmlns:p14="http://schemas.microsoft.com/office/powerpoint/2010/main" val="4161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344</TotalTime>
  <Words>267</Words>
  <Application>Microsoft Office PowerPoint</Application>
  <PresentationFormat>Personnalisé</PresentationFormat>
  <Paragraphs>24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Thème Office</vt:lpstr>
      <vt:lpstr>Diapositive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Thierry Sala</dc:creator>
  <cp:lastModifiedBy>Pierre CAILLOL</cp:lastModifiedBy>
  <cp:revision>27</cp:revision>
  <cp:lastPrinted>2018-10-21T20:57:47Z</cp:lastPrinted>
  <dcterms:created xsi:type="dcterms:W3CDTF">2013-07-09T08:43:26Z</dcterms:created>
  <dcterms:modified xsi:type="dcterms:W3CDTF">2018-11-06T16:27:45Z</dcterms:modified>
</cp:coreProperties>
</file>